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embeddings/oleObject1.bin" ContentType="application/vnd.openxmlformats-officedocument.oleObject"/>
  <Override PartName="/ppt/tags/tag3.xml" ContentType="application/vnd.openxmlformats-officedocument.presentationml.tags+xml"/>
  <Override PartName="/ppt/embeddings/oleObject2.bin" ContentType="application/vnd.openxmlformats-officedocument.oleObject"/>
  <Override PartName="/ppt/tags/tag4.xml" ContentType="application/vnd.openxmlformats-officedocument.presentationml.tags+xml"/>
  <Override PartName="/ppt/embeddings/oleObject3.bin" ContentType="application/vnd.openxmlformats-officedocument.oleObject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5188" r:id="rId2"/>
    <p:sldMasterId id="2147485175" r:id="rId3"/>
    <p:sldMasterId id="2147485202" r:id="rId4"/>
  </p:sldMasterIdLst>
  <p:notesMasterIdLst>
    <p:notesMasterId r:id="rId23"/>
  </p:notesMasterIdLst>
  <p:handoutMasterIdLst>
    <p:handoutMasterId r:id="rId24"/>
  </p:handoutMasterIdLst>
  <p:sldIdLst>
    <p:sldId id="260" r:id="rId5"/>
    <p:sldId id="297" r:id="rId6"/>
    <p:sldId id="298" r:id="rId7"/>
    <p:sldId id="299" r:id="rId8"/>
    <p:sldId id="300" r:id="rId9"/>
    <p:sldId id="301" r:id="rId10"/>
    <p:sldId id="316" r:id="rId11"/>
    <p:sldId id="320" r:id="rId12"/>
    <p:sldId id="306" r:id="rId13"/>
    <p:sldId id="307" r:id="rId14"/>
    <p:sldId id="305" r:id="rId15"/>
    <p:sldId id="319" r:id="rId16"/>
    <p:sldId id="311" r:id="rId17"/>
    <p:sldId id="321" r:id="rId18"/>
    <p:sldId id="312" r:id="rId19"/>
    <p:sldId id="313" r:id="rId20"/>
    <p:sldId id="314" r:id="rId21"/>
    <p:sldId id="277" r:id="rId22"/>
  </p:sldIdLst>
  <p:sldSz cx="12192000" cy="6858000"/>
  <p:notesSz cx="9144000" cy="6858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2FD"/>
    <a:srgbClr val="F3F9FA"/>
    <a:srgbClr val="960000"/>
    <a:srgbClr val="9A0000"/>
    <a:srgbClr val="AC0000"/>
    <a:srgbClr val="02057E"/>
    <a:srgbClr val="01317F"/>
    <a:srgbClr val="FFE5FE"/>
    <a:srgbClr val="CC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7" autoAdjust="0"/>
    <p:restoredTop sz="87175" autoAdjust="0"/>
  </p:normalViewPr>
  <p:slideViewPr>
    <p:cSldViewPr>
      <p:cViewPr>
        <p:scale>
          <a:sx n="81" d="100"/>
          <a:sy n="81" d="100"/>
        </p:scale>
        <p:origin x="-264" y="-1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928" y="-10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image" Target="../media/image12.png"/><Relationship Id="rId2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image" Target="../media/image12.png"/><Relationship Id="rId2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001F3D-5C85-8341-B85A-E14878481884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D270093-800F-D748-A500-6EB2444BF684}">
      <dgm:prSet/>
      <dgm:spPr/>
      <dgm:t>
        <a:bodyPr/>
        <a:lstStyle/>
        <a:p>
          <a:pPr rtl="0"/>
          <a:r>
            <a:rPr lang="zh-CN" altLang="en-US" dirty="0" smtClean="0"/>
            <a:t>采集</a:t>
          </a:r>
          <a:endParaRPr lang="zh-CN" altLang="en-US" dirty="0"/>
        </a:p>
      </dgm:t>
    </dgm:pt>
    <dgm:pt modelId="{4C44557F-9BF2-5F45-B11D-019C3CBD6138}" type="parTrans" cxnId="{62C7E6D2-3E70-464C-A46B-BF2B445EEB89}">
      <dgm:prSet/>
      <dgm:spPr/>
      <dgm:t>
        <a:bodyPr/>
        <a:lstStyle/>
        <a:p>
          <a:endParaRPr lang="zh-CN" altLang="en-US"/>
        </a:p>
      </dgm:t>
    </dgm:pt>
    <dgm:pt modelId="{CBFD4C9A-C275-6548-B246-4D3563DFA190}" type="sibTrans" cxnId="{62C7E6D2-3E70-464C-A46B-BF2B445EEB89}">
      <dgm:prSet/>
      <dgm:spPr/>
      <dgm:t>
        <a:bodyPr/>
        <a:lstStyle/>
        <a:p>
          <a:endParaRPr lang="zh-CN" altLang="en-US"/>
        </a:p>
      </dgm:t>
    </dgm:pt>
    <dgm:pt modelId="{D725314A-FDD3-2948-BD75-05E9F6BD91E5}">
      <dgm:prSet/>
      <dgm:spPr/>
      <dgm:t>
        <a:bodyPr/>
        <a:lstStyle/>
        <a:p>
          <a:pPr rtl="0"/>
          <a:r>
            <a:rPr lang="zh-CN" altLang="en-US" smtClean="0"/>
            <a:t>存储</a:t>
          </a:r>
          <a:endParaRPr lang="zh-CN" altLang="en-US"/>
        </a:p>
      </dgm:t>
    </dgm:pt>
    <dgm:pt modelId="{B422614F-E14A-254E-8C75-28913292F2F5}" type="parTrans" cxnId="{C52B4706-371A-6543-A76C-A3A66F7454B2}">
      <dgm:prSet/>
      <dgm:spPr/>
      <dgm:t>
        <a:bodyPr/>
        <a:lstStyle/>
        <a:p>
          <a:endParaRPr lang="zh-CN" altLang="en-US"/>
        </a:p>
      </dgm:t>
    </dgm:pt>
    <dgm:pt modelId="{EFC941B6-2F19-4846-A763-6DA2E5EB7153}" type="sibTrans" cxnId="{C52B4706-371A-6543-A76C-A3A66F7454B2}">
      <dgm:prSet/>
      <dgm:spPr/>
      <dgm:t>
        <a:bodyPr/>
        <a:lstStyle/>
        <a:p>
          <a:endParaRPr lang="zh-CN" altLang="en-US"/>
        </a:p>
      </dgm:t>
    </dgm:pt>
    <dgm:pt modelId="{110713E0-2BB6-9D49-A221-343385A6266C}">
      <dgm:prSet custT="1"/>
      <dgm:spPr/>
      <dgm:t>
        <a:bodyPr/>
        <a:lstStyle/>
        <a:p>
          <a:pPr rtl="0"/>
          <a:r>
            <a:rPr lang="zh-CN" altLang="en-US" sz="1800" dirty="0" smtClean="0"/>
            <a:t>转码</a:t>
          </a:r>
          <a:endParaRPr lang="zh-CN" altLang="en-US" sz="1800" dirty="0"/>
        </a:p>
      </dgm:t>
    </dgm:pt>
    <dgm:pt modelId="{5C5C71EA-9632-224A-A23D-FD95ACCB8B8F}" type="parTrans" cxnId="{125E5E62-620F-8141-A6C1-82D985B9B5BA}">
      <dgm:prSet/>
      <dgm:spPr/>
      <dgm:t>
        <a:bodyPr/>
        <a:lstStyle/>
        <a:p>
          <a:endParaRPr lang="zh-CN" altLang="en-US"/>
        </a:p>
      </dgm:t>
    </dgm:pt>
    <dgm:pt modelId="{5803BED5-321D-8E41-A3F2-960795F23CE3}" type="sibTrans" cxnId="{125E5E62-620F-8141-A6C1-82D985B9B5BA}">
      <dgm:prSet/>
      <dgm:spPr/>
      <dgm:t>
        <a:bodyPr/>
        <a:lstStyle/>
        <a:p>
          <a:endParaRPr lang="zh-CN" altLang="en-US"/>
        </a:p>
      </dgm:t>
    </dgm:pt>
    <dgm:pt modelId="{C2EDA3A4-DF9B-D943-BAC8-0E2834187136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zh-CN" altLang="en-US" dirty="0" smtClean="0"/>
            <a:t>分发</a:t>
          </a:r>
          <a:endParaRPr lang="zh-CN" altLang="en-US" dirty="0"/>
        </a:p>
      </dgm:t>
    </dgm:pt>
    <dgm:pt modelId="{5D6D081D-3643-9C48-8AFD-3A7C27BE4CCC}" type="parTrans" cxnId="{1869EF84-804E-E649-A678-25BB4E5EAF07}">
      <dgm:prSet/>
      <dgm:spPr/>
      <dgm:t>
        <a:bodyPr/>
        <a:lstStyle/>
        <a:p>
          <a:endParaRPr lang="zh-CN" altLang="en-US"/>
        </a:p>
      </dgm:t>
    </dgm:pt>
    <dgm:pt modelId="{C48D5A65-EDFD-6142-BB79-027B8D766324}" type="sibTrans" cxnId="{1869EF84-804E-E649-A678-25BB4E5EAF07}">
      <dgm:prSet/>
      <dgm:spPr/>
      <dgm:t>
        <a:bodyPr/>
        <a:lstStyle/>
        <a:p>
          <a:endParaRPr lang="zh-CN" altLang="en-US"/>
        </a:p>
      </dgm:t>
    </dgm:pt>
    <dgm:pt modelId="{5460D0F0-9CFB-C04F-A34C-189C2113D3B9}">
      <dgm:prSet/>
      <dgm:spPr/>
      <dgm:t>
        <a:bodyPr/>
        <a:lstStyle/>
        <a:p>
          <a:pPr rtl="0"/>
          <a:r>
            <a:rPr lang="zh-CN" altLang="en-US" smtClean="0"/>
            <a:t>播放</a:t>
          </a:r>
          <a:endParaRPr lang="zh-CN" altLang="en-US"/>
        </a:p>
      </dgm:t>
    </dgm:pt>
    <dgm:pt modelId="{47D4F2FA-8AF6-1B47-AEF0-79A1028FB51B}" type="parTrans" cxnId="{529B94AF-2D68-BC4A-8C3E-F7AF6ABC21A8}">
      <dgm:prSet/>
      <dgm:spPr/>
      <dgm:t>
        <a:bodyPr/>
        <a:lstStyle/>
        <a:p>
          <a:endParaRPr lang="zh-CN" altLang="en-US"/>
        </a:p>
      </dgm:t>
    </dgm:pt>
    <dgm:pt modelId="{B2672511-628B-AE41-A140-F3640C32E012}" type="sibTrans" cxnId="{529B94AF-2D68-BC4A-8C3E-F7AF6ABC21A8}">
      <dgm:prSet/>
      <dgm:spPr/>
      <dgm:t>
        <a:bodyPr/>
        <a:lstStyle/>
        <a:p>
          <a:endParaRPr lang="zh-CN" altLang="en-US"/>
        </a:p>
      </dgm:t>
    </dgm:pt>
    <dgm:pt modelId="{765DF091-8098-9A43-9EB5-F4820FC00412}" type="pres">
      <dgm:prSet presAssocID="{3F001F3D-5C85-8341-B85A-E14878481884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A5A5408-E713-5747-B700-7107E43CC376}" type="pres">
      <dgm:prSet presAssocID="{9D270093-800F-D748-A500-6EB2444BF684}" presName="node" presStyleLbl="node1" presStyleIdx="0" presStyleCnt="5" custLinFactNeighborY="-380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DA2D2A-7DD9-744A-AD13-41C01B297016}" type="pres">
      <dgm:prSet presAssocID="{CBFD4C9A-C275-6548-B246-4D3563DFA190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4BB357D3-FA43-3242-880E-8612BA2B1FF2}" type="pres">
      <dgm:prSet presAssocID="{CBFD4C9A-C275-6548-B246-4D3563DFA190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DC4CA94E-1B50-6F40-BF05-6E5ACD0A53EA}" type="pres">
      <dgm:prSet presAssocID="{D725314A-FDD3-2948-BD75-05E9F6BD91E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DCB662-8B35-7643-A691-3396F6CDC69C}" type="pres">
      <dgm:prSet presAssocID="{EFC941B6-2F19-4846-A763-6DA2E5EB7153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3FE54990-1136-E04A-AB39-BA4748421174}" type="pres">
      <dgm:prSet presAssocID="{EFC941B6-2F19-4846-A763-6DA2E5EB7153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8728F1D3-0D60-2844-BAC1-7BE6F4BE41C5}" type="pres">
      <dgm:prSet presAssocID="{110713E0-2BB6-9D49-A221-343385A6266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26ED49-6E32-954C-80CC-145EF797039A}" type="pres">
      <dgm:prSet presAssocID="{5803BED5-321D-8E41-A3F2-960795F23CE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C4A6F979-4A9B-C34D-8BA7-507EEB7F5D75}" type="pres">
      <dgm:prSet presAssocID="{5803BED5-321D-8E41-A3F2-960795F23CE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5DBB0649-4EF7-AB43-BFAA-2B926DC252EF}" type="pres">
      <dgm:prSet presAssocID="{C2EDA3A4-DF9B-D943-BAC8-0E283418713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DF0A64-A8B8-9946-A6A3-11FF04DF9250}" type="pres">
      <dgm:prSet presAssocID="{C48D5A65-EDFD-6142-BB79-027B8D766324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07833114-DFFA-CE44-8942-E0DD786B1359}" type="pres">
      <dgm:prSet presAssocID="{C48D5A65-EDFD-6142-BB79-027B8D766324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D50D711A-A486-9747-B9A1-B1C1C3361DFD}" type="pres">
      <dgm:prSet presAssocID="{5460D0F0-9CFB-C04F-A34C-189C2113D3B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05AB7B5-E857-394A-9DFD-50FE3353E9CD}" type="presOf" srcId="{CBFD4C9A-C275-6548-B246-4D3563DFA190}" destId="{5ADA2D2A-7DD9-744A-AD13-41C01B297016}" srcOrd="0" destOrd="0" presId="urn:microsoft.com/office/officeart/2005/8/layout/process2"/>
    <dgm:cxn modelId="{2C36891C-186B-6543-AC88-27EF9F63A160}" type="presOf" srcId="{3F001F3D-5C85-8341-B85A-E14878481884}" destId="{765DF091-8098-9A43-9EB5-F4820FC00412}" srcOrd="0" destOrd="0" presId="urn:microsoft.com/office/officeart/2005/8/layout/process2"/>
    <dgm:cxn modelId="{17093E6A-66A5-FE41-9E61-4EE051B270B2}" type="presOf" srcId="{EFC941B6-2F19-4846-A763-6DA2E5EB7153}" destId="{3FE54990-1136-E04A-AB39-BA4748421174}" srcOrd="1" destOrd="0" presId="urn:microsoft.com/office/officeart/2005/8/layout/process2"/>
    <dgm:cxn modelId="{C52B4706-371A-6543-A76C-A3A66F7454B2}" srcId="{3F001F3D-5C85-8341-B85A-E14878481884}" destId="{D725314A-FDD3-2948-BD75-05E9F6BD91E5}" srcOrd="1" destOrd="0" parTransId="{B422614F-E14A-254E-8C75-28913292F2F5}" sibTransId="{EFC941B6-2F19-4846-A763-6DA2E5EB7153}"/>
    <dgm:cxn modelId="{C2CB5740-04E7-A442-8DBA-39D460A023B8}" type="presOf" srcId="{5803BED5-321D-8E41-A3F2-960795F23CE3}" destId="{C4A6F979-4A9B-C34D-8BA7-507EEB7F5D75}" srcOrd="1" destOrd="0" presId="urn:microsoft.com/office/officeart/2005/8/layout/process2"/>
    <dgm:cxn modelId="{AE28CBBA-4B96-0647-8E05-851BC8A578FE}" type="presOf" srcId="{C48D5A65-EDFD-6142-BB79-027B8D766324}" destId="{C0DF0A64-A8B8-9946-A6A3-11FF04DF9250}" srcOrd="0" destOrd="0" presId="urn:microsoft.com/office/officeart/2005/8/layout/process2"/>
    <dgm:cxn modelId="{1869EF84-804E-E649-A678-25BB4E5EAF07}" srcId="{3F001F3D-5C85-8341-B85A-E14878481884}" destId="{C2EDA3A4-DF9B-D943-BAC8-0E2834187136}" srcOrd="3" destOrd="0" parTransId="{5D6D081D-3643-9C48-8AFD-3A7C27BE4CCC}" sibTransId="{C48D5A65-EDFD-6142-BB79-027B8D766324}"/>
    <dgm:cxn modelId="{125E5E62-620F-8141-A6C1-82D985B9B5BA}" srcId="{3F001F3D-5C85-8341-B85A-E14878481884}" destId="{110713E0-2BB6-9D49-A221-343385A6266C}" srcOrd="2" destOrd="0" parTransId="{5C5C71EA-9632-224A-A23D-FD95ACCB8B8F}" sibTransId="{5803BED5-321D-8E41-A3F2-960795F23CE3}"/>
    <dgm:cxn modelId="{529B94AF-2D68-BC4A-8C3E-F7AF6ABC21A8}" srcId="{3F001F3D-5C85-8341-B85A-E14878481884}" destId="{5460D0F0-9CFB-C04F-A34C-189C2113D3B9}" srcOrd="4" destOrd="0" parTransId="{47D4F2FA-8AF6-1B47-AEF0-79A1028FB51B}" sibTransId="{B2672511-628B-AE41-A140-F3640C32E012}"/>
    <dgm:cxn modelId="{960BDEF1-700C-E440-96CC-775B31E81AAF}" type="presOf" srcId="{9D270093-800F-D748-A500-6EB2444BF684}" destId="{5A5A5408-E713-5747-B700-7107E43CC376}" srcOrd="0" destOrd="0" presId="urn:microsoft.com/office/officeart/2005/8/layout/process2"/>
    <dgm:cxn modelId="{EEE15C58-FA0E-C944-9AB0-671DEF00B458}" type="presOf" srcId="{EFC941B6-2F19-4846-A763-6DA2E5EB7153}" destId="{1ADCB662-8B35-7643-A691-3396F6CDC69C}" srcOrd="0" destOrd="0" presId="urn:microsoft.com/office/officeart/2005/8/layout/process2"/>
    <dgm:cxn modelId="{1DCBA012-D03D-584F-B492-30D2F3F575E5}" type="presOf" srcId="{C48D5A65-EDFD-6142-BB79-027B8D766324}" destId="{07833114-DFFA-CE44-8942-E0DD786B1359}" srcOrd="1" destOrd="0" presId="urn:microsoft.com/office/officeart/2005/8/layout/process2"/>
    <dgm:cxn modelId="{62C7E6D2-3E70-464C-A46B-BF2B445EEB89}" srcId="{3F001F3D-5C85-8341-B85A-E14878481884}" destId="{9D270093-800F-D748-A500-6EB2444BF684}" srcOrd="0" destOrd="0" parTransId="{4C44557F-9BF2-5F45-B11D-019C3CBD6138}" sibTransId="{CBFD4C9A-C275-6548-B246-4D3563DFA190}"/>
    <dgm:cxn modelId="{FE53CA3D-9427-AD4B-8035-7817E2E4D8DD}" type="presOf" srcId="{5803BED5-321D-8E41-A3F2-960795F23CE3}" destId="{2C26ED49-6E32-954C-80CC-145EF797039A}" srcOrd="0" destOrd="0" presId="urn:microsoft.com/office/officeart/2005/8/layout/process2"/>
    <dgm:cxn modelId="{5E5B5F53-53CD-5C4F-BEDE-863FDB590F57}" type="presOf" srcId="{CBFD4C9A-C275-6548-B246-4D3563DFA190}" destId="{4BB357D3-FA43-3242-880E-8612BA2B1FF2}" srcOrd="1" destOrd="0" presId="urn:microsoft.com/office/officeart/2005/8/layout/process2"/>
    <dgm:cxn modelId="{1279D7D1-56FE-1944-BBCD-EA64F2368E5A}" type="presOf" srcId="{110713E0-2BB6-9D49-A221-343385A6266C}" destId="{8728F1D3-0D60-2844-BAC1-7BE6F4BE41C5}" srcOrd="0" destOrd="0" presId="urn:microsoft.com/office/officeart/2005/8/layout/process2"/>
    <dgm:cxn modelId="{D51135BA-CF75-9D4D-BD0C-8A1863E41ECA}" type="presOf" srcId="{D725314A-FDD3-2948-BD75-05E9F6BD91E5}" destId="{DC4CA94E-1B50-6F40-BF05-6E5ACD0A53EA}" srcOrd="0" destOrd="0" presId="urn:microsoft.com/office/officeart/2005/8/layout/process2"/>
    <dgm:cxn modelId="{0845723A-0331-104A-BF19-FBD8B38C16EF}" type="presOf" srcId="{C2EDA3A4-DF9B-D943-BAC8-0E2834187136}" destId="{5DBB0649-4EF7-AB43-BFAA-2B926DC252EF}" srcOrd="0" destOrd="0" presId="urn:microsoft.com/office/officeart/2005/8/layout/process2"/>
    <dgm:cxn modelId="{23F41C5A-E932-F745-A61F-3075EBFCD532}" type="presOf" srcId="{5460D0F0-9CFB-C04F-A34C-189C2113D3B9}" destId="{D50D711A-A486-9747-B9A1-B1C1C3361DFD}" srcOrd="0" destOrd="0" presId="urn:microsoft.com/office/officeart/2005/8/layout/process2"/>
    <dgm:cxn modelId="{2DC1587D-B00A-8F4C-879D-11BE3B8E5268}" type="presParOf" srcId="{765DF091-8098-9A43-9EB5-F4820FC00412}" destId="{5A5A5408-E713-5747-B700-7107E43CC376}" srcOrd="0" destOrd="0" presId="urn:microsoft.com/office/officeart/2005/8/layout/process2"/>
    <dgm:cxn modelId="{6570B467-039B-A34F-8036-A007D5CD674E}" type="presParOf" srcId="{765DF091-8098-9A43-9EB5-F4820FC00412}" destId="{5ADA2D2A-7DD9-744A-AD13-41C01B297016}" srcOrd="1" destOrd="0" presId="urn:microsoft.com/office/officeart/2005/8/layout/process2"/>
    <dgm:cxn modelId="{779CE707-B1E1-8141-9A6C-E5FE6F8A4F43}" type="presParOf" srcId="{5ADA2D2A-7DD9-744A-AD13-41C01B297016}" destId="{4BB357D3-FA43-3242-880E-8612BA2B1FF2}" srcOrd="0" destOrd="0" presId="urn:microsoft.com/office/officeart/2005/8/layout/process2"/>
    <dgm:cxn modelId="{A8F81A3C-ADF2-0B42-9F13-79073AE992B8}" type="presParOf" srcId="{765DF091-8098-9A43-9EB5-F4820FC00412}" destId="{DC4CA94E-1B50-6F40-BF05-6E5ACD0A53EA}" srcOrd="2" destOrd="0" presId="urn:microsoft.com/office/officeart/2005/8/layout/process2"/>
    <dgm:cxn modelId="{E989192F-26D6-5849-9050-7C94D2D65C86}" type="presParOf" srcId="{765DF091-8098-9A43-9EB5-F4820FC00412}" destId="{1ADCB662-8B35-7643-A691-3396F6CDC69C}" srcOrd="3" destOrd="0" presId="urn:microsoft.com/office/officeart/2005/8/layout/process2"/>
    <dgm:cxn modelId="{60ECE64E-C7AE-134E-94EA-DF3D524247BC}" type="presParOf" srcId="{1ADCB662-8B35-7643-A691-3396F6CDC69C}" destId="{3FE54990-1136-E04A-AB39-BA4748421174}" srcOrd="0" destOrd="0" presId="urn:microsoft.com/office/officeart/2005/8/layout/process2"/>
    <dgm:cxn modelId="{CBA5972D-E263-214D-932B-D3F50A02B22D}" type="presParOf" srcId="{765DF091-8098-9A43-9EB5-F4820FC00412}" destId="{8728F1D3-0D60-2844-BAC1-7BE6F4BE41C5}" srcOrd="4" destOrd="0" presId="urn:microsoft.com/office/officeart/2005/8/layout/process2"/>
    <dgm:cxn modelId="{14FF0F29-873F-BA48-93FA-EC83BD5B68B7}" type="presParOf" srcId="{765DF091-8098-9A43-9EB5-F4820FC00412}" destId="{2C26ED49-6E32-954C-80CC-145EF797039A}" srcOrd="5" destOrd="0" presId="urn:microsoft.com/office/officeart/2005/8/layout/process2"/>
    <dgm:cxn modelId="{7EE162FA-A7B6-114D-A644-E8DD97596763}" type="presParOf" srcId="{2C26ED49-6E32-954C-80CC-145EF797039A}" destId="{C4A6F979-4A9B-C34D-8BA7-507EEB7F5D75}" srcOrd="0" destOrd="0" presId="urn:microsoft.com/office/officeart/2005/8/layout/process2"/>
    <dgm:cxn modelId="{28849467-E796-4645-BA2D-3586E53FD28B}" type="presParOf" srcId="{765DF091-8098-9A43-9EB5-F4820FC00412}" destId="{5DBB0649-4EF7-AB43-BFAA-2B926DC252EF}" srcOrd="6" destOrd="0" presId="urn:microsoft.com/office/officeart/2005/8/layout/process2"/>
    <dgm:cxn modelId="{1483CEA3-2ECE-BB43-B48F-D2727E3CA9EE}" type="presParOf" srcId="{765DF091-8098-9A43-9EB5-F4820FC00412}" destId="{C0DF0A64-A8B8-9946-A6A3-11FF04DF9250}" srcOrd="7" destOrd="0" presId="urn:microsoft.com/office/officeart/2005/8/layout/process2"/>
    <dgm:cxn modelId="{97EDB56D-B070-4E4D-A530-B1F65ED627CB}" type="presParOf" srcId="{C0DF0A64-A8B8-9946-A6A3-11FF04DF9250}" destId="{07833114-DFFA-CE44-8942-E0DD786B1359}" srcOrd="0" destOrd="0" presId="urn:microsoft.com/office/officeart/2005/8/layout/process2"/>
    <dgm:cxn modelId="{319287EE-BA47-434C-88A4-8A1D3223570F}" type="presParOf" srcId="{765DF091-8098-9A43-9EB5-F4820FC00412}" destId="{D50D711A-A486-9747-B9A1-B1C1C3361DFD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FF1DAF-664F-4586-91F1-997768ED9D0C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54C6741-88EC-4BFA-9AC9-13EA97769E8B}">
      <dgm:prSet/>
      <dgm:spPr/>
      <dgm:t>
        <a:bodyPr/>
        <a:lstStyle/>
        <a:p>
          <a:pPr rtl="0"/>
          <a:r>
            <a:rPr lang="zh-CN" smtClean="0"/>
            <a:t>面包屑</a:t>
          </a:r>
          <a:endParaRPr lang="zh-CN"/>
        </a:p>
      </dgm:t>
    </dgm:pt>
    <dgm:pt modelId="{05526D78-193D-434D-8AA8-6EC70DE94379}" type="parTrans" cxnId="{A3CE3E37-FAC5-413C-9BDE-BABEBCB185AB}">
      <dgm:prSet/>
      <dgm:spPr/>
      <dgm:t>
        <a:bodyPr/>
        <a:lstStyle/>
        <a:p>
          <a:endParaRPr lang="zh-CN" altLang="en-US"/>
        </a:p>
      </dgm:t>
    </dgm:pt>
    <dgm:pt modelId="{1DF13760-5329-4EDB-B0C6-5BFDD44F6568}" type="sibTrans" cxnId="{A3CE3E37-FAC5-413C-9BDE-BABEBCB185A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07DB6979-ABB7-4F6C-A407-4BF56141C032}">
      <dgm:prSet/>
      <dgm:spPr/>
      <dgm:t>
        <a:bodyPr/>
        <a:lstStyle/>
        <a:p>
          <a:pPr rtl="0"/>
          <a:r>
            <a:rPr lang="zh-CN" smtClean="0"/>
            <a:t>导航</a:t>
          </a:r>
          <a:endParaRPr lang="zh-CN"/>
        </a:p>
      </dgm:t>
    </dgm:pt>
    <dgm:pt modelId="{40803870-AB80-41C0-92BA-50E5106DECE6}" type="parTrans" cxnId="{5118814F-BAA8-4382-A4AC-E04C53015CF8}">
      <dgm:prSet/>
      <dgm:spPr/>
      <dgm:t>
        <a:bodyPr/>
        <a:lstStyle/>
        <a:p>
          <a:endParaRPr lang="zh-CN" altLang="en-US"/>
        </a:p>
      </dgm:t>
    </dgm:pt>
    <dgm:pt modelId="{998A6116-EC03-47D0-B18A-D9498A1AF8EA}" type="sibTrans" cxnId="{5118814F-BAA8-4382-A4AC-E04C53015CF8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2BD41BC9-0FF2-4D6F-90A9-CBA4C2C6B021}">
      <dgm:prSet/>
      <dgm:spPr/>
      <dgm:t>
        <a:bodyPr/>
        <a:lstStyle/>
        <a:p>
          <a:pPr rtl="0"/>
          <a:r>
            <a:rPr lang="zh-CN" smtClean="0"/>
            <a:t>正文</a:t>
          </a:r>
          <a:endParaRPr lang="zh-CN"/>
        </a:p>
      </dgm:t>
    </dgm:pt>
    <dgm:pt modelId="{B22BAD63-62BC-4A82-8779-C9BD8174BFE8}" type="parTrans" cxnId="{392E074E-55A3-4E6A-8CBD-4C836C128217}">
      <dgm:prSet/>
      <dgm:spPr/>
      <dgm:t>
        <a:bodyPr/>
        <a:lstStyle/>
        <a:p>
          <a:endParaRPr lang="zh-CN" altLang="en-US"/>
        </a:p>
      </dgm:t>
    </dgm:pt>
    <dgm:pt modelId="{553C934C-7D20-40E8-ACC8-3AC12C753ED7}" type="sibTrans" cxnId="{392E074E-55A3-4E6A-8CBD-4C836C128217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E3BD7290-EDF0-4461-9C45-F34D3CDCAB43}">
      <dgm:prSet/>
      <dgm:spPr/>
      <dgm:t>
        <a:bodyPr/>
        <a:lstStyle/>
        <a:p>
          <a:pPr rtl="0"/>
          <a:r>
            <a:rPr lang="en-US" smtClean="0"/>
            <a:t>realtitle</a:t>
          </a:r>
          <a:endParaRPr lang="zh-CN"/>
        </a:p>
      </dgm:t>
    </dgm:pt>
    <dgm:pt modelId="{FDFB37F6-2837-441F-ABF6-B42DB9C31C19}" type="parTrans" cxnId="{ABE627EB-ABEA-49BD-B9B5-EF2C76310EFB}">
      <dgm:prSet/>
      <dgm:spPr/>
      <dgm:t>
        <a:bodyPr/>
        <a:lstStyle/>
        <a:p>
          <a:endParaRPr lang="zh-CN" altLang="en-US"/>
        </a:p>
      </dgm:t>
    </dgm:pt>
    <dgm:pt modelId="{50694D16-8DC6-4555-9880-86C183D563A4}" type="sibTrans" cxnId="{ABE627EB-ABEA-49BD-B9B5-EF2C76310EFB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492694A2-8A7E-4A87-8CAB-03C00A6C9408}" type="pres">
      <dgm:prSet presAssocID="{04FF1DAF-664F-4586-91F1-997768ED9D0C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CN" altLang="en-US"/>
        </a:p>
      </dgm:t>
    </dgm:pt>
    <dgm:pt modelId="{11AC74F1-1288-40B8-96A6-024743200B62}" type="pres">
      <dgm:prSet presAssocID="{A54C6741-88EC-4BFA-9AC9-13EA97769E8B}" presName="text1" presStyleCnt="0"/>
      <dgm:spPr/>
    </dgm:pt>
    <dgm:pt modelId="{8EF51E29-EA6E-4D6B-9967-ECFBC4FE5580}" type="pres">
      <dgm:prSet presAssocID="{A54C6741-88EC-4BFA-9AC9-13EA97769E8B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6419F8-98FF-4418-A896-A7257A935ABF}" type="pres">
      <dgm:prSet presAssocID="{A54C6741-88EC-4BFA-9AC9-13EA97769E8B}" presName="textaccent1" presStyleCnt="0"/>
      <dgm:spPr/>
    </dgm:pt>
    <dgm:pt modelId="{A4C71708-BDAF-4C51-ADA5-B1D909B508FC}" type="pres">
      <dgm:prSet presAssocID="{A54C6741-88EC-4BFA-9AC9-13EA97769E8B}" presName="accentRepeatNode" presStyleLbl="solidAlignAcc1" presStyleIdx="0" presStyleCnt="8"/>
      <dgm:spPr/>
    </dgm:pt>
    <dgm:pt modelId="{FFE5F22A-8EF8-4CED-9C55-8640688D81FC}" type="pres">
      <dgm:prSet presAssocID="{1DF13760-5329-4EDB-B0C6-5BFDD44F6568}" presName="image1" presStyleCnt="0"/>
      <dgm:spPr/>
    </dgm:pt>
    <dgm:pt modelId="{64FE1842-84DC-4141-AA32-CCC9CA365A3E}" type="pres">
      <dgm:prSet presAssocID="{1DF13760-5329-4EDB-B0C6-5BFDD44F6568}" presName="imageRepeatNode" presStyleLbl="alignAcc1" presStyleIdx="0" presStyleCnt="4"/>
      <dgm:spPr/>
      <dgm:t>
        <a:bodyPr/>
        <a:lstStyle/>
        <a:p>
          <a:endParaRPr lang="zh-CN" altLang="en-US"/>
        </a:p>
      </dgm:t>
    </dgm:pt>
    <dgm:pt modelId="{46A1DBA4-354B-4325-A60A-F96F516804FB}" type="pres">
      <dgm:prSet presAssocID="{1DF13760-5329-4EDB-B0C6-5BFDD44F6568}" presName="imageaccent1" presStyleCnt="0"/>
      <dgm:spPr/>
    </dgm:pt>
    <dgm:pt modelId="{3903D66D-D96C-471B-A0E6-158FAF84C828}" type="pres">
      <dgm:prSet presAssocID="{1DF13760-5329-4EDB-B0C6-5BFDD44F6568}" presName="accentRepeatNode" presStyleLbl="solidAlignAcc1" presStyleIdx="1" presStyleCnt="8"/>
      <dgm:spPr/>
    </dgm:pt>
    <dgm:pt modelId="{8190D3BF-4717-4A99-9ABA-B80D29536625}" type="pres">
      <dgm:prSet presAssocID="{07DB6979-ABB7-4F6C-A407-4BF56141C032}" presName="text2" presStyleCnt="0"/>
      <dgm:spPr/>
    </dgm:pt>
    <dgm:pt modelId="{50E4FF6E-3F14-473D-B80E-5F329CD72A61}" type="pres">
      <dgm:prSet presAssocID="{07DB6979-ABB7-4F6C-A407-4BF56141C032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64ED37-1EE5-425B-A86A-5C56BD8E9E5F}" type="pres">
      <dgm:prSet presAssocID="{07DB6979-ABB7-4F6C-A407-4BF56141C032}" presName="textaccent2" presStyleCnt="0"/>
      <dgm:spPr/>
    </dgm:pt>
    <dgm:pt modelId="{51A92262-DAA2-43D1-ADAD-88A228727210}" type="pres">
      <dgm:prSet presAssocID="{07DB6979-ABB7-4F6C-A407-4BF56141C032}" presName="accentRepeatNode" presStyleLbl="solidAlignAcc1" presStyleIdx="2" presStyleCnt="8"/>
      <dgm:spPr/>
    </dgm:pt>
    <dgm:pt modelId="{77182F41-9744-47D1-A4C7-F52C5454DEFF}" type="pres">
      <dgm:prSet presAssocID="{998A6116-EC03-47D0-B18A-D9498A1AF8EA}" presName="image2" presStyleCnt="0"/>
      <dgm:spPr/>
    </dgm:pt>
    <dgm:pt modelId="{C397790A-A6F9-4FC0-B2EE-EDA5CEFEB0E4}" type="pres">
      <dgm:prSet presAssocID="{998A6116-EC03-47D0-B18A-D9498A1AF8EA}" presName="imageRepeatNode" presStyleLbl="alignAcc1" presStyleIdx="1" presStyleCnt="4"/>
      <dgm:spPr/>
      <dgm:t>
        <a:bodyPr/>
        <a:lstStyle/>
        <a:p>
          <a:endParaRPr lang="zh-CN" altLang="en-US"/>
        </a:p>
      </dgm:t>
    </dgm:pt>
    <dgm:pt modelId="{071DAFE3-BB9B-4196-8F31-B938A68D035D}" type="pres">
      <dgm:prSet presAssocID="{998A6116-EC03-47D0-B18A-D9498A1AF8EA}" presName="imageaccent2" presStyleCnt="0"/>
      <dgm:spPr/>
    </dgm:pt>
    <dgm:pt modelId="{06C92035-6DAB-43FB-9944-F2D45092B5EF}" type="pres">
      <dgm:prSet presAssocID="{998A6116-EC03-47D0-B18A-D9498A1AF8EA}" presName="accentRepeatNode" presStyleLbl="solidAlignAcc1" presStyleIdx="3" presStyleCnt="8"/>
      <dgm:spPr/>
    </dgm:pt>
    <dgm:pt modelId="{51DFB9DD-39BA-4DF8-9A86-BFC28F537A3E}" type="pres">
      <dgm:prSet presAssocID="{2BD41BC9-0FF2-4D6F-90A9-CBA4C2C6B021}" presName="text3" presStyleCnt="0"/>
      <dgm:spPr/>
    </dgm:pt>
    <dgm:pt modelId="{974B0090-B179-45E0-92D1-45DB1EF6B2AA}" type="pres">
      <dgm:prSet presAssocID="{2BD41BC9-0FF2-4D6F-90A9-CBA4C2C6B021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ED66D5-2442-4AF1-A85E-BB06ECBCCBDC}" type="pres">
      <dgm:prSet presAssocID="{2BD41BC9-0FF2-4D6F-90A9-CBA4C2C6B021}" presName="textaccent3" presStyleCnt="0"/>
      <dgm:spPr/>
    </dgm:pt>
    <dgm:pt modelId="{A2E4AF35-1EB9-46C0-AE52-3DC9CB1F349F}" type="pres">
      <dgm:prSet presAssocID="{2BD41BC9-0FF2-4D6F-90A9-CBA4C2C6B021}" presName="accentRepeatNode" presStyleLbl="solidAlignAcc1" presStyleIdx="4" presStyleCnt="8"/>
      <dgm:spPr/>
    </dgm:pt>
    <dgm:pt modelId="{B7BFF792-D3A1-43A5-B9A5-3FEF03CAAB6F}" type="pres">
      <dgm:prSet presAssocID="{553C934C-7D20-40E8-ACC8-3AC12C753ED7}" presName="image3" presStyleCnt="0"/>
      <dgm:spPr/>
    </dgm:pt>
    <dgm:pt modelId="{38BFF55B-3F80-4154-BF6E-0DF4114B1B66}" type="pres">
      <dgm:prSet presAssocID="{553C934C-7D20-40E8-ACC8-3AC12C753ED7}" presName="imageRepeatNode" presStyleLbl="alignAcc1" presStyleIdx="2" presStyleCnt="4"/>
      <dgm:spPr/>
      <dgm:t>
        <a:bodyPr/>
        <a:lstStyle/>
        <a:p>
          <a:endParaRPr lang="zh-CN" altLang="en-US"/>
        </a:p>
      </dgm:t>
    </dgm:pt>
    <dgm:pt modelId="{DA609979-67AE-4DAA-BA36-5E7213F5B997}" type="pres">
      <dgm:prSet presAssocID="{553C934C-7D20-40E8-ACC8-3AC12C753ED7}" presName="imageaccent3" presStyleCnt="0"/>
      <dgm:spPr/>
    </dgm:pt>
    <dgm:pt modelId="{211F013B-AB33-44ED-A914-2B9A5B37B060}" type="pres">
      <dgm:prSet presAssocID="{553C934C-7D20-40E8-ACC8-3AC12C753ED7}" presName="accentRepeatNode" presStyleLbl="solidAlignAcc1" presStyleIdx="5" presStyleCnt="8"/>
      <dgm:spPr/>
    </dgm:pt>
    <dgm:pt modelId="{6D6CD86D-60CE-46D4-9068-0F034869C8A5}" type="pres">
      <dgm:prSet presAssocID="{E3BD7290-EDF0-4461-9C45-F34D3CDCAB43}" presName="text4" presStyleCnt="0"/>
      <dgm:spPr/>
    </dgm:pt>
    <dgm:pt modelId="{049A7E9B-0326-4344-B652-AF1D05CD8EC0}" type="pres">
      <dgm:prSet presAssocID="{E3BD7290-EDF0-4461-9C45-F34D3CDCAB43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E53DC3-3486-4B89-97A6-52C87954B428}" type="pres">
      <dgm:prSet presAssocID="{E3BD7290-EDF0-4461-9C45-F34D3CDCAB43}" presName="textaccent4" presStyleCnt="0"/>
      <dgm:spPr/>
    </dgm:pt>
    <dgm:pt modelId="{E281A19C-569B-4BA5-B727-B5AA25D62F05}" type="pres">
      <dgm:prSet presAssocID="{E3BD7290-EDF0-4461-9C45-F34D3CDCAB43}" presName="accentRepeatNode" presStyleLbl="solidAlignAcc1" presStyleIdx="6" presStyleCnt="8"/>
      <dgm:spPr/>
    </dgm:pt>
    <dgm:pt modelId="{4B31481D-B00C-4324-90E3-7F6FE38596F8}" type="pres">
      <dgm:prSet presAssocID="{50694D16-8DC6-4555-9880-86C183D563A4}" presName="image4" presStyleCnt="0"/>
      <dgm:spPr/>
    </dgm:pt>
    <dgm:pt modelId="{B30D1302-ECDA-4AD2-9408-F8890831412F}" type="pres">
      <dgm:prSet presAssocID="{50694D16-8DC6-4555-9880-86C183D563A4}" presName="imageRepeatNode" presStyleLbl="alignAcc1" presStyleIdx="3" presStyleCnt="4"/>
      <dgm:spPr/>
      <dgm:t>
        <a:bodyPr/>
        <a:lstStyle/>
        <a:p>
          <a:endParaRPr lang="zh-CN" altLang="en-US"/>
        </a:p>
      </dgm:t>
    </dgm:pt>
    <dgm:pt modelId="{BED9CC2B-521D-4CD3-869C-487D9055E2FB}" type="pres">
      <dgm:prSet presAssocID="{50694D16-8DC6-4555-9880-86C183D563A4}" presName="imageaccent4" presStyleCnt="0"/>
      <dgm:spPr/>
    </dgm:pt>
    <dgm:pt modelId="{CB5C23E9-BE0E-429A-8E6A-8C8F1358B5BA}" type="pres">
      <dgm:prSet presAssocID="{50694D16-8DC6-4555-9880-86C183D563A4}" presName="accentRepeatNode" presStyleLbl="solidAlignAcc1" presStyleIdx="7" presStyleCnt="8"/>
      <dgm:spPr/>
    </dgm:pt>
  </dgm:ptLst>
  <dgm:cxnLst>
    <dgm:cxn modelId="{248FC942-D673-A348-8BC5-3DCF93490050}" type="presOf" srcId="{07DB6979-ABB7-4F6C-A407-4BF56141C032}" destId="{50E4FF6E-3F14-473D-B80E-5F329CD72A61}" srcOrd="0" destOrd="0" presId="urn:microsoft.com/office/officeart/2008/layout/HexagonCluster"/>
    <dgm:cxn modelId="{A3CE3E37-FAC5-413C-9BDE-BABEBCB185AB}" srcId="{04FF1DAF-664F-4586-91F1-997768ED9D0C}" destId="{A54C6741-88EC-4BFA-9AC9-13EA97769E8B}" srcOrd="0" destOrd="0" parTransId="{05526D78-193D-434D-8AA8-6EC70DE94379}" sibTransId="{1DF13760-5329-4EDB-B0C6-5BFDD44F6568}"/>
    <dgm:cxn modelId="{B132F436-48CD-A644-858F-8575A93CDDC4}" type="presOf" srcId="{A54C6741-88EC-4BFA-9AC9-13EA97769E8B}" destId="{8EF51E29-EA6E-4D6B-9967-ECFBC4FE5580}" srcOrd="0" destOrd="0" presId="urn:microsoft.com/office/officeart/2008/layout/HexagonCluster"/>
    <dgm:cxn modelId="{F0A9A1B4-BF33-2B4B-A2E5-952E08E00AE3}" type="presOf" srcId="{04FF1DAF-664F-4586-91F1-997768ED9D0C}" destId="{492694A2-8A7E-4A87-8CAB-03C00A6C9408}" srcOrd="0" destOrd="0" presId="urn:microsoft.com/office/officeart/2008/layout/HexagonCluster"/>
    <dgm:cxn modelId="{ABE627EB-ABEA-49BD-B9B5-EF2C76310EFB}" srcId="{04FF1DAF-664F-4586-91F1-997768ED9D0C}" destId="{E3BD7290-EDF0-4461-9C45-F34D3CDCAB43}" srcOrd="3" destOrd="0" parTransId="{FDFB37F6-2837-441F-ABF6-B42DB9C31C19}" sibTransId="{50694D16-8DC6-4555-9880-86C183D563A4}"/>
    <dgm:cxn modelId="{5118814F-BAA8-4382-A4AC-E04C53015CF8}" srcId="{04FF1DAF-664F-4586-91F1-997768ED9D0C}" destId="{07DB6979-ABB7-4F6C-A407-4BF56141C032}" srcOrd="1" destOrd="0" parTransId="{40803870-AB80-41C0-92BA-50E5106DECE6}" sibTransId="{998A6116-EC03-47D0-B18A-D9498A1AF8EA}"/>
    <dgm:cxn modelId="{4989D4B9-20E9-3645-A604-CE048EB25040}" type="presOf" srcId="{2BD41BC9-0FF2-4D6F-90A9-CBA4C2C6B021}" destId="{974B0090-B179-45E0-92D1-45DB1EF6B2AA}" srcOrd="0" destOrd="0" presId="urn:microsoft.com/office/officeart/2008/layout/HexagonCluster"/>
    <dgm:cxn modelId="{38C84B8D-4C60-1945-A08A-7F1910F8A6C7}" type="presOf" srcId="{1DF13760-5329-4EDB-B0C6-5BFDD44F6568}" destId="{64FE1842-84DC-4141-AA32-CCC9CA365A3E}" srcOrd="0" destOrd="0" presId="urn:microsoft.com/office/officeart/2008/layout/HexagonCluster"/>
    <dgm:cxn modelId="{2B480639-2C3F-8249-B36D-F1B061CE1D81}" type="presOf" srcId="{998A6116-EC03-47D0-B18A-D9498A1AF8EA}" destId="{C397790A-A6F9-4FC0-B2EE-EDA5CEFEB0E4}" srcOrd="0" destOrd="0" presId="urn:microsoft.com/office/officeart/2008/layout/HexagonCluster"/>
    <dgm:cxn modelId="{A2B45202-0D8C-C449-9C14-F274DCF462BB}" type="presOf" srcId="{50694D16-8DC6-4555-9880-86C183D563A4}" destId="{B30D1302-ECDA-4AD2-9408-F8890831412F}" srcOrd="0" destOrd="0" presId="urn:microsoft.com/office/officeart/2008/layout/HexagonCluster"/>
    <dgm:cxn modelId="{4272E1C1-5CA3-EF41-9AE5-36E9AE016BDD}" type="presOf" srcId="{553C934C-7D20-40E8-ACC8-3AC12C753ED7}" destId="{38BFF55B-3F80-4154-BF6E-0DF4114B1B66}" srcOrd="0" destOrd="0" presId="urn:microsoft.com/office/officeart/2008/layout/HexagonCluster"/>
    <dgm:cxn modelId="{392E074E-55A3-4E6A-8CBD-4C836C128217}" srcId="{04FF1DAF-664F-4586-91F1-997768ED9D0C}" destId="{2BD41BC9-0FF2-4D6F-90A9-CBA4C2C6B021}" srcOrd="2" destOrd="0" parTransId="{B22BAD63-62BC-4A82-8779-C9BD8174BFE8}" sibTransId="{553C934C-7D20-40E8-ACC8-3AC12C753ED7}"/>
    <dgm:cxn modelId="{D716D1C8-C31D-8F49-AB62-7E914BC234AC}" type="presOf" srcId="{E3BD7290-EDF0-4461-9C45-F34D3CDCAB43}" destId="{049A7E9B-0326-4344-B652-AF1D05CD8EC0}" srcOrd="0" destOrd="0" presId="urn:microsoft.com/office/officeart/2008/layout/HexagonCluster"/>
    <dgm:cxn modelId="{0C0C836F-76ED-EE43-880B-922AEE308E0A}" type="presParOf" srcId="{492694A2-8A7E-4A87-8CAB-03C00A6C9408}" destId="{11AC74F1-1288-40B8-96A6-024743200B62}" srcOrd="0" destOrd="0" presId="urn:microsoft.com/office/officeart/2008/layout/HexagonCluster"/>
    <dgm:cxn modelId="{03E9EBD1-75DF-7041-BEC4-1C75EDAEC7BE}" type="presParOf" srcId="{11AC74F1-1288-40B8-96A6-024743200B62}" destId="{8EF51E29-EA6E-4D6B-9967-ECFBC4FE5580}" srcOrd="0" destOrd="0" presId="urn:microsoft.com/office/officeart/2008/layout/HexagonCluster"/>
    <dgm:cxn modelId="{6DE5C2C6-1569-EE4B-B92B-DD9774045F71}" type="presParOf" srcId="{492694A2-8A7E-4A87-8CAB-03C00A6C9408}" destId="{CA6419F8-98FF-4418-A896-A7257A935ABF}" srcOrd="1" destOrd="0" presId="urn:microsoft.com/office/officeart/2008/layout/HexagonCluster"/>
    <dgm:cxn modelId="{4E79E032-74BB-5C45-9902-D6A6581A1193}" type="presParOf" srcId="{CA6419F8-98FF-4418-A896-A7257A935ABF}" destId="{A4C71708-BDAF-4C51-ADA5-B1D909B508FC}" srcOrd="0" destOrd="0" presId="urn:microsoft.com/office/officeart/2008/layout/HexagonCluster"/>
    <dgm:cxn modelId="{0E8A40A4-BAB3-0E4A-94C1-BBFAADB0C78E}" type="presParOf" srcId="{492694A2-8A7E-4A87-8CAB-03C00A6C9408}" destId="{FFE5F22A-8EF8-4CED-9C55-8640688D81FC}" srcOrd="2" destOrd="0" presId="urn:microsoft.com/office/officeart/2008/layout/HexagonCluster"/>
    <dgm:cxn modelId="{DC2E922B-FF0A-6947-B101-7BF77614823A}" type="presParOf" srcId="{FFE5F22A-8EF8-4CED-9C55-8640688D81FC}" destId="{64FE1842-84DC-4141-AA32-CCC9CA365A3E}" srcOrd="0" destOrd="0" presId="urn:microsoft.com/office/officeart/2008/layout/HexagonCluster"/>
    <dgm:cxn modelId="{709AFC5E-D920-4E46-A0E3-83953AC52BF3}" type="presParOf" srcId="{492694A2-8A7E-4A87-8CAB-03C00A6C9408}" destId="{46A1DBA4-354B-4325-A60A-F96F516804FB}" srcOrd="3" destOrd="0" presId="urn:microsoft.com/office/officeart/2008/layout/HexagonCluster"/>
    <dgm:cxn modelId="{83D97420-9745-AF48-8987-D428B2F5DB95}" type="presParOf" srcId="{46A1DBA4-354B-4325-A60A-F96F516804FB}" destId="{3903D66D-D96C-471B-A0E6-158FAF84C828}" srcOrd="0" destOrd="0" presId="urn:microsoft.com/office/officeart/2008/layout/HexagonCluster"/>
    <dgm:cxn modelId="{1774CBBE-077D-144B-9E34-3CF9BEA4B875}" type="presParOf" srcId="{492694A2-8A7E-4A87-8CAB-03C00A6C9408}" destId="{8190D3BF-4717-4A99-9ABA-B80D29536625}" srcOrd="4" destOrd="0" presId="urn:microsoft.com/office/officeart/2008/layout/HexagonCluster"/>
    <dgm:cxn modelId="{6B17049E-81E1-FE4E-85BA-B14CE5A65C2E}" type="presParOf" srcId="{8190D3BF-4717-4A99-9ABA-B80D29536625}" destId="{50E4FF6E-3F14-473D-B80E-5F329CD72A61}" srcOrd="0" destOrd="0" presId="urn:microsoft.com/office/officeart/2008/layout/HexagonCluster"/>
    <dgm:cxn modelId="{4445DDA7-8958-1740-8B92-0DB8622C9B22}" type="presParOf" srcId="{492694A2-8A7E-4A87-8CAB-03C00A6C9408}" destId="{2764ED37-1EE5-425B-A86A-5C56BD8E9E5F}" srcOrd="5" destOrd="0" presId="urn:microsoft.com/office/officeart/2008/layout/HexagonCluster"/>
    <dgm:cxn modelId="{89A88284-B3C5-3F46-892B-B4D6A09077E6}" type="presParOf" srcId="{2764ED37-1EE5-425B-A86A-5C56BD8E9E5F}" destId="{51A92262-DAA2-43D1-ADAD-88A228727210}" srcOrd="0" destOrd="0" presId="urn:microsoft.com/office/officeart/2008/layout/HexagonCluster"/>
    <dgm:cxn modelId="{71FF616C-9E13-5340-AE34-28DDA17080B8}" type="presParOf" srcId="{492694A2-8A7E-4A87-8CAB-03C00A6C9408}" destId="{77182F41-9744-47D1-A4C7-F52C5454DEFF}" srcOrd="6" destOrd="0" presId="urn:microsoft.com/office/officeart/2008/layout/HexagonCluster"/>
    <dgm:cxn modelId="{461E7148-3776-574F-BFA5-373C8D594A1F}" type="presParOf" srcId="{77182F41-9744-47D1-A4C7-F52C5454DEFF}" destId="{C397790A-A6F9-4FC0-B2EE-EDA5CEFEB0E4}" srcOrd="0" destOrd="0" presId="urn:microsoft.com/office/officeart/2008/layout/HexagonCluster"/>
    <dgm:cxn modelId="{CBFA9426-D1F0-6446-824C-347327A37252}" type="presParOf" srcId="{492694A2-8A7E-4A87-8CAB-03C00A6C9408}" destId="{071DAFE3-BB9B-4196-8F31-B938A68D035D}" srcOrd="7" destOrd="0" presId="urn:microsoft.com/office/officeart/2008/layout/HexagonCluster"/>
    <dgm:cxn modelId="{23625C56-837E-8A45-A1B2-2003BF0E2080}" type="presParOf" srcId="{071DAFE3-BB9B-4196-8F31-B938A68D035D}" destId="{06C92035-6DAB-43FB-9944-F2D45092B5EF}" srcOrd="0" destOrd="0" presId="urn:microsoft.com/office/officeart/2008/layout/HexagonCluster"/>
    <dgm:cxn modelId="{F6B16795-C905-DB49-B534-4FA83F5D765D}" type="presParOf" srcId="{492694A2-8A7E-4A87-8CAB-03C00A6C9408}" destId="{51DFB9DD-39BA-4DF8-9A86-BFC28F537A3E}" srcOrd="8" destOrd="0" presId="urn:microsoft.com/office/officeart/2008/layout/HexagonCluster"/>
    <dgm:cxn modelId="{0DD4653F-6C9C-BE40-BD6D-A16D42015056}" type="presParOf" srcId="{51DFB9DD-39BA-4DF8-9A86-BFC28F537A3E}" destId="{974B0090-B179-45E0-92D1-45DB1EF6B2AA}" srcOrd="0" destOrd="0" presId="urn:microsoft.com/office/officeart/2008/layout/HexagonCluster"/>
    <dgm:cxn modelId="{7F364605-FA19-F343-97DA-F9795ED83237}" type="presParOf" srcId="{492694A2-8A7E-4A87-8CAB-03C00A6C9408}" destId="{BBED66D5-2442-4AF1-A85E-BB06ECBCCBDC}" srcOrd="9" destOrd="0" presId="urn:microsoft.com/office/officeart/2008/layout/HexagonCluster"/>
    <dgm:cxn modelId="{61576F85-88A4-7148-A73B-7151C884087F}" type="presParOf" srcId="{BBED66D5-2442-4AF1-A85E-BB06ECBCCBDC}" destId="{A2E4AF35-1EB9-46C0-AE52-3DC9CB1F349F}" srcOrd="0" destOrd="0" presId="urn:microsoft.com/office/officeart/2008/layout/HexagonCluster"/>
    <dgm:cxn modelId="{5967E43A-AE68-A04E-9FCB-9B779D587AA5}" type="presParOf" srcId="{492694A2-8A7E-4A87-8CAB-03C00A6C9408}" destId="{B7BFF792-D3A1-43A5-B9A5-3FEF03CAAB6F}" srcOrd="10" destOrd="0" presId="urn:microsoft.com/office/officeart/2008/layout/HexagonCluster"/>
    <dgm:cxn modelId="{36EAB70C-3394-E240-B12E-162F378BAC64}" type="presParOf" srcId="{B7BFF792-D3A1-43A5-B9A5-3FEF03CAAB6F}" destId="{38BFF55B-3F80-4154-BF6E-0DF4114B1B66}" srcOrd="0" destOrd="0" presId="urn:microsoft.com/office/officeart/2008/layout/HexagonCluster"/>
    <dgm:cxn modelId="{4F99F788-6A74-2D43-935C-177713A54A0B}" type="presParOf" srcId="{492694A2-8A7E-4A87-8CAB-03C00A6C9408}" destId="{DA609979-67AE-4DAA-BA36-5E7213F5B997}" srcOrd="11" destOrd="0" presId="urn:microsoft.com/office/officeart/2008/layout/HexagonCluster"/>
    <dgm:cxn modelId="{0187057D-A325-BA47-AE69-983CDBD1A38E}" type="presParOf" srcId="{DA609979-67AE-4DAA-BA36-5E7213F5B997}" destId="{211F013B-AB33-44ED-A914-2B9A5B37B060}" srcOrd="0" destOrd="0" presId="urn:microsoft.com/office/officeart/2008/layout/HexagonCluster"/>
    <dgm:cxn modelId="{640D768E-4D01-4B49-B77F-4FF2C128C12D}" type="presParOf" srcId="{492694A2-8A7E-4A87-8CAB-03C00A6C9408}" destId="{6D6CD86D-60CE-46D4-9068-0F034869C8A5}" srcOrd="12" destOrd="0" presId="urn:microsoft.com/office/officeart/2008/layout/HexagonCluster"/>
    <dgm:cxn modelId="{17DB3347-CE74-4A4C-B080-EDF7BEE49903}" type="presParOf" srcId="{6D6CD86D-60CE-46D4-9068-0F034869C8A5}" destId="{049A7E9B-0326-4344-B652-AF1D05CD8EC0}" srcOrd="0" destOrd="0" presId="urn:microsoft.com/office/officeart/2008/layout/HexagonCluster"/>
    <dgm:cxn modelId="{2F77DD4B-C26B-8642-8A7A-0F8BD3E76C8A}" type="presParOf" srcId="{492694A2-8A7E-4A87-8CAB-03C00A6C9408}" destId="{80E53DC3-3486-4B89-97A6-52C87954B428}" srcOrd="13" destOrd="0" presId="urn:microsoft.com/office/officeart/2008/layout/HexagonCluster"/>
    <dgm:cxn modelId="{90CA147D-9BF9-0548-BFA0-B739C3A40F84}" type="presParOf" srcId="{80E53DC3-3486-4B89-97A6-52C87954B428}" destId="{E281A19C-569B-4BA5-B727-B5AA25D62F05}" srcOrd="0" destOrd="0" presId="urn:microsoft.com/office/officeart/2008/layout/HexagonCluster"/>
    <dgm:cxn modelId="{6DE6E0C4-B413-3A45-BB63-D977F9F7642F}" type="presParOf" srcId="{492694A2-8A7E-4A87-8CAB-03C00A6C9408}" destId="{4B31481D-B00C-4324-90E3-7F6FE38596F8}" srcOrd="14" destOrd="0" presId="urn:microsoft.com/office/officeart/2008/layout/HexagonCluster"/>
    <dgm:cxn modelId="{BEEB75F9-BFE6-B144-B833-3FC38A010820}" type="presParOf" srcId="{4B31481D-B00C-4324-90E3-7F6FE38596F8}" destId="{B30D1302-ECDA-4AD2-9408-F8890831412F}" srcOrd="0" destOrd="0" presId="urn:microsoft.com/office/officeart/2008/layout/HexagonCluster"/>
    <dgm:cxn modelId="{5160E6C7-64D3-2244-8428-38CA359C686A}" type="presParOf" srcId="{492694A2-8A7E-4A87-8CAB-03C00A6C9408}" destId="{BED9CC2B-521D-4CD3-869C-487D9055E2FB}" srcOrd="15" destOrd="0" presId="urn:microsoft.com/office/officeart/2008/layout/HexagonCluster"/>
    <dgm:cxn modelId="{25A2DEFB-F058-7449-B08E-5CBB55DCAB02}" type="presParOf" srcId="{BED9CC2B-521D-4CD3-869C-487D9055E2FB}" destId="{CB5C23E9-BE0E-429A-8E6A-8C8F1358B5B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A5408-E713-5747-B700-7107E43CC376}">
      <dsp:nvSpPr>
        <dsp:cNvPr id="0" name=""/>
        <dsp:cNvSpPr/>
      </dsp:nvSpPr>
      <dsp:spPr>
        <a:xfrm>
          <a:off x="395760" y="0"/>
          <a:ext cx="720646" cy="400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采集</a:t>
          </a:r>
          <a:endParaRPr lang="zh-CN" altLang="en-US" sz="1700" kern="1200" dirty="0"/>
        </a:p>
      </dsp:txBody>
      <dsp:txXfrm>
        <a:off x="407486" y="11726"/>
        <a:ext cx="697194" cy="376906"/>
      </dsp:txXfrm>
    </dsp:sp>
    <dsp:sp modelId="{5ADA2D2A-7DD9-744A-AD13-41C01B297016}">
      <dsp:nvSpPr>
        <dsp:cNvPr id="0" name=""/>
        <dsp:cNvSpPr/>
      </dsp:nvSpPr>
      <dsp:spPr>
        <a:xfrm rot="5400000">
          <a:off x="680374" y="411224"/>
          <a:ext cx="151418" cy="1801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702035" y="425596"/>
        <a:ext cx="108097" cy="105993"/>
      </dsp:txXfrm>
    </dsp:sp>
    <dsp:sp modelId="{DC4CA94E-1B50-6F40-BF05-6E5ACD0A53EA}">
      <dsp:nvSpPr>
        <dsp:cNvPr id="0" name=""/>
        <dsp:cNvSpPr/>
      </dsp:nvSpPr>
      <dsp:spPr>
        <a:xfrm>
          <a:off x="395760" y="602250"/>
          <a:ext cx="720646" cy="400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smtClean="0"/>
            <a:t>存储</a:t>
          </a:r>
          <a:endParaRPr lang="zh-CN" altLang="en-US" sz="1700" kern="1200"/>
        </a:p>
      </dsp:txBody>
      <dsp:txXfrm>
        <a:off x="407486" y="613976"/>
        <a:ext cx="697194" cy="376906"/>
      </dsp:txXfrm>
    </dsp:sp>
    <dsp:sp modelId="{1ADCB662-8B35-7643-A691-3396F6CDC69C}">
      <dsp:nvSpPr>
        <dsp:cNvPr id="0" name=""/>
        <dsp:cNvSpPr/>
      </dsp:nvSpPr>
      <dsp:spPr>
        <a:xfrm rot="5400000">
          <a:off x="681016" y="1012618"/>
          <a:ext cx="150134" cy="1801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702035" y="1027631"/>
        <a:ext cx="108097" cy="105094"/>
      </dsp:txXfrm>
    </dsp:sp>
    <dsp:sp modelId="{8728F1D3-0D60-2844-BAC1-7BE6F4BE41C5}">
      <dsp:nvSpPr>
        <dsp:cNvPr id="0" name=""/>
        <dsp:cNvSpPr/>
      </dsp:nvSpPr>
      <dsp:spPr>
        <a:xfrm>
          <a:off x="395760" y="1202789"/>
          <a:ext cx="720646" cy="400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转码</a:t>
          </a:r>
          <a:endParaRPr lang="zh-CN" altLang="en-US" sz="1800" kern="1200" dirty="0"/>
        </a:p>
      </dsp:txBody>
      <dsp:txXfrm>
        <a:off x="407486" y="1214515"/>
        <a:ext cx="697194" cy="376906"/>
      </dsp:txXfrm>
    </dsp:sp>
    <dsp:sp modelId="{2C26ED49-6E32-954C-80CC-145EF797039A}">
      <dsp:nvSpPr>
        <dsp:cNvPr id="0" name=""/>
        <dsp:cNvSpPr/>
      </dsp:nvSpPr>
      <dsp:spPr>
        <a:xfrm rot="5400000">
          <a:off x="681016" y="1613156"/>
          <a:ext cx="150134" cy="1801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702035" y="1628169"/>
        <a:ext cx="108097" cy="105094"/>
      </dsp:txXfrm>
    </dsp:sp>
    <dsp:sp modelId="{5DBB0649-4EF7-AB43-BFAA-2B926DC252EF}">
      <dsp:nvSpPr>
        <dsp:cNvPr id="0" name=""/>
        <dsp:cNvSpPr/>
      </dsp:nvSpPr>
      <dsp:spPr>
        <a:xfrm>
          <a:off x="395760" y="1803327"/>
          <a:ext cx="720646" cy="400358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分发</a:t>
          </a:r>
          <a:endParaRPr lang="zh-CN" altLang="en-US" sz="1700" kern="1200" dirty="0"/>
        </a:p>
      </dsp:txBody>
      <dsp:txXfrm>
        <a:off x="407486" y="1815053"/>
        <a:ext cx="697194" cy="376906"/>
      </dsp:txXfrm>
    </dsp:sp>
    <dsp:sp modelId="{C0DF0A64-A8B8-9946-A6A3-11FF04DF9250}">
      <dsp:nvSpPr>
        <dsp:cNvPr id="0" name=""/>
        <dsp:cNvSpPr/>
      </dsp:nvSpPr>
      <dsp:spPr>
        <a:xfrm rot="5400000">
          <a:off x="681016" y="2213695"/>
          <a:ext cx="150134" cy="1801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 rot="-5400000">
        <a:off x="702035" y="2228708"/>
        <a:ext cx="108097" cy="105094"/>
      </dsp:txXfrm>
    </dsp:sp>
    <dsp:sp modelId="{D50D711A-A486-9747-B9A1-B1C1C3361DFD}">
      <dsp:nvSpPr>
        <dsp:cNvPr id="0" name=""/>
        <dsp:cNvSpPr/>
      </dsp:nvSpPr>
      <dsp:spPr>
        <a:xfrm>
          <a:off x="395760" y="2403865"/>
          <a:ext cx="720646" cy="400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smtClean="0"/>
            <a:t>播放</a:t>
          </a:r>
          <a:endParaRPr lang="zh-CN" altLang="en-US" sz="1700" kern="1200"/>
        </a:p>
      </dsp:txBody>
      <dsp:txXfrm>
        <a:off x="407486" y="2415591"/>
        <a:ext cx="697194" cy="3769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F51E29-EA6E-4D6B-9967-ECFBC4FE5580}">
      <dsp:nvSpPr>
        <dsp:cNvPr id="0" name=""/>
        <dsp:cNvSpPr/>
      </dsp:nvSpPr>
      <dsp:spPr>
        <a:xfrm>
          <a:off x="713260" y="1815442"/>
          <a:ext cx="840218" cy="7212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smtClean="0"/>
            <a:t>面包屑</a:t>
          </a:r>
          <a:endParaRPr lang="zh-CN" sz="1300" kern="1200"/>
        </a:p>
      </dsp:txBody>
      <dsp:txXfrm>
        <a:off x="843381" y="1927136"/>
        <a:ext cx="579976" cy="497842"/>
      </dsp:txXfrm>
    </dsp:sp>
    <dsp:sp modelId="{A4C71708-BDAF-4C51-ADA5-B1D909B508FC}">
      <dsp:nvSpPr>
        <dsp:cNvPr id="0" name=""/>
        <dsp:cNvSpPr/>
      </dsp:nvSpPr>
      <dsp:spPr>
        <a:xfrm>
          <a:off x="739540" y="2134147"/>
          <a:ext cx="98087" cy="845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E1842-84DC-4141-AA32-CCC9CA365A3E}">
      <dsp:nvSpPr>
        <dsp:cNvPr id="0" name=""/>
        <dsp:cNvSpPr/>
      </dsp:nvSpPr>
      <dsp:spPr>
        <a:xfrm>
          <a:off x="0" y="1423394"/>
          <a:ext cx="840218" cy="7212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03D66D-D96C-471B-A0E6-158FAF84C828}">
      <dsp:nvSpPr>
        <dsp:cNvPr id="0" name=""/>
        <dsp:cNvSpPr/>
      </dsp:nvSpPr>
      <dsp:spPr>
        <a:xfrm>
          <a:off x="568905" y="2044612"/>
          <a:ext cx="98087" cy="845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E4FF6E-3F14-473D-B80E-5F329CD72A61}">
      <dsp:nvSpPr>
        <dsp:cNvPr id="0" name=""/>
        <dsp:cNvSpPr/>
      </dsp:nvSpPr>
      <dsp:spPr>
        <a:xfrm>
          <a:off x="1425780" y="1417870"/>
          <a:ext cx="840218" cy="7212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smtClean="0"/>
            <a:t>导航</a:t>
          </a:r>
          <a:endParaRPr lang="zh-CN" sz="1300" kern="1200"/>
        </a:p>
      </dsp:txBody>
      <dsp:txXfrm>
        <a:off x="1555901" y="1529564"/>
        <a:ext cx="579976" cy="497842"/>
      </dsp:txXfrm>
    </dsp:sp>
    <dsp:sp modelId="{51A92262-DAA2-43D1-ADAD-88A228727210}">
      <dsp:nvSpPr>
        <dsp:cNvPr id="0" name=""/>
        <dsp:cNvSpPr/>
      </dsp:nvSpPr>
      <dsp:spPr>
        <a:xfrm>
          <a:off x="2001348" y="2038326"/>
          <a:ext cx="98087" cy="845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7790A-A6F9-4FC0-B2EE-EDA5CEFEB0E4}">
      <dsp:nvSpPr>
        <dsp:cNvPr id="0" name=""/>
        <dsp:cNvSpPr/>
      </dsp:nvSpPr>
      <dsp:spPr>
        <a:xfrm>
          <a:off x="2142001" y="1814299"/>
          <a:ext cx="840218" cy="7212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92035-6DAB-43FB-9944-F2D45092B5EF}">
      <dsp:nvSpPr>
        <dsp:cNvPr id="0" name=""/>
        <dsp:cNvSpPr/>
      </dsp:nvSpPr>
      <dsp:spPr>
        <a:xfrm>
          <a:off x="2161248" y="2137386"/>
          <a:ext cx="98087" cy="845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4B0090-B179-45E0-92D1-45DB1EF6B2AA}">
      <dsp:nvSpPr>
        <dsp:cNvPr id="0" name=""/>
        <dsp:cNvSpPr/>
      </dsp:nvSpPr>
      <dsp:spPr>
        <a:xfrm>
          <a:off x="713260" y="1029251"/>
          <a:ext cx="840218" cy="7212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smtClean="0"/>
            <a:t>正文</a:t>
          </a:r>
          <a:endParaRPr lang="zh-CN" sz="1300" kern="1200"/>
        </a:p>
      </dsp:txBody>
      <dsp:txXfrm>
        <a:off x="843381" y="1140945"/>
        <a:ext cx="579976" cy="497842"/>
      </dsp:txXfrm>
    </dsp:sp>
    <dsp:sp modelId="{A2E4AF35-1EB9-46C0-AE52-3DC9CB1F349F}">
      <dsp:nvSpPr>
        <dsp:cNvPr id="0" name=""/>
        <dsp:cNvSpPr/>
      </dsp:nvSpPr>
      <dsp:spPr>
        <a:xfrm>
          <a:off x="1285126" y="1044110"/>
          <a:ext cx="98087" cy="845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FF55B-3F80-4154-BF6E-0DF4114B1B66}">
      <dsp:nvSpPr>
        <dsp:cNvPr id="0" name=""/>
        <dsp:cNvSpPr/>
      </dsp:nvSpPr>
      <dsp:spPr>
        <a:xfrm>
          <a:off x="1425780" y="631679"/>
          <a:ext cx="840218" cy="7212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F013B-AB33-44ED-A914-2B9A5B37B060}">
      <dsp:nvSpPr>
        <dsp:cNvPr id="0" name=""/>
        <dsp:cNvSpPr/>
      </dsp:nvSpPr>
      <dsp:spPr>
        <a:xfrm>
          <a:off x="1445027" y="951337"/>
          <a:ext cx="98087" cy="845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A7E9B-0326-4344-B652-AF1D05CD8EC0}">
      <dsp:nvSpPr>
        <dsp:cNvPr id="0" name=""/>
        <dsp:cNvSpPr/>
      </dsp:nvSpPr>
      <dsp:spPr>
        <a:xfrm>
          <a:off x="2142001" y="1028108"/>
          <a:ext cx="840218" cy="7212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realtitle</a:t>
          </a:r>
          <a:endParaRPr lang="zh-CN" sz="1300" kern="1200"/>
        </a:p>
      </dsp:txBody>
      <dsp:txXfrm>
        <a:off x="2272122" y="1139802"/>
        <a:ext cx="579976" cy="497842"/>
      </dsp:txXfrm>
    </dsp:sp>
    <dsp:sp modelId="{E281A19C-569B-4BA5-B727-B5AA25D62F05}">
      <dsp:nvSpPr>
        <dsp:cNvPr id="0" name=""/>
        <dsp:cNvSpPr/>
      </dsp:nvSpPr>
      <dsp:spPr>
        <a:xfrm>
          <a:off x="2864515" y="1346432"/>
          <a:ext cx="98087" cy="845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D1302-ECDA-4AD2-9408-F8890831412F}">
      <dsp:nvSpPr>
        <dsp:cNvPr id="0" name=""/>
        <dsp:cNvSpPr/>
      </dsp:nvSpPr>
      <dsp:spPr>
        <a:xfrm>
          <a:off x="2861183" y="1424537"/>
          <a:ext cx="840218" cy="72123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5C23E9-BE0E-429A-8E6A-8C8F1358B5BA}">
      <dsp:nvSpPr>
        <dsp:cNvPr id="0" name=""/>
        <dsp:cNvSpPr/>
      </dsp:nvSpPr>
      <dsp:spPr>
        <a:xfrm>
          <a:off x="3030707" y="1437301"/>
          <a:ext cx="98087" cy="8458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5E77C76-4A27-4ED3-B4B5-12B62C14F525}" type="datetimeFigureOut">
              <a:rPr lang="zh-CN" altLang="en-US"/>
              <a:pPr>
                <a:defRPr/>
              </a:pPr>
              <a:t>1/19/16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964CF0B-6586-420E-99E7-C4E586D0C5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0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C3AEDA59-AE53-4C09-BD8F-127401A0BA86}" type="datetimeFigureOut">
              <a:rPr lang="zh-CN" altLang="en-US"/>
              <a:pPr>
                <a:defRPr/>
              </a:pPr>
              <a:t>1/19/16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8AC2DD4-233A-4F61-B564-D8055B73EB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798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AC2DD4-233A-4F61-B564-D8055B73EB9C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754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凤巢动态创意系统在未增加广告面积的前提下，基于用户行为识别搜索意图，通过动态组合高质量的内容，替换广告的第二行描述；或动态展现切中用户需求的副标题两种方式，更好的满足用户需求。带来了客户和百度的共赢。截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月底，动态创意对广告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的提升在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终端和无线终端分别是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6.72%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7.31%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，借助动态创意系统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终端的变现能力提升了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2.95%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；移动终端的变现能力提升了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4.37% 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AC2DD4-233A-4F61-B564-D8055B73EB9C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515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项目</a:t>
            </a:r>
            <a:r>
              <a:rPr kumimoji="1" lang="zh-CN" altLang="en-US" smtClean="0"/>
              <a:t>和奖项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2B76D-F243-DD47-8547-CE45052CED6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692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AC2DD4-233A-4F61-B564-D8055B73EB9C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232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2B76D-F243-DD47-8547-CE45052CED6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6141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得先解释节点内寻址</a:t>
            </a:r>
          </a:p>
          <a:p>
            <a:r>
              <a:rPr kumimoji="1" lang="zh-CN" altLang="en-US" dirty="0" smtClean="0"/>
              <a:t>是不是要交待相关的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还得交待</a:t>
            </a:r>
            <a:r>
              <a:rPr kumimoji="1" lang="en-US" altLang="zh-CN" dirty="0" err="1" smtClean="0"/>
              <a:t>jomoDNS</a:t>
            </a:r>
            <a:r>
              <a:rPr kumimoji="1" lang="zh-CN" altLang="en-US" dirty="0" smtClean="0"/>
              <a:t>寻址啊，补充用户访问</a:t>
            </a:r>
            <a:r>
              <a:rPr kumimoji="1" lang="en-US" altLang="zh-CN" dirty="0" smtClean="0"/>
              <a:t>CDN</a:t>
            </a:r>
            <a:r>
              <a:rPr kumimoji="1" lang="zh-CN" altLang="en-US" dirty="0" smtClean="0"/>
              <a:t>的整体流程</a:t>
            </a:r>
          </a:p>
          <a:p>
            <a:r>
              <a:rPr kumimoji="1" lang="zh-CN" altLang="en-US" dirty="0" smtClean="0"/>
              <a:t>单个</a:t>
            </a:r>
            <a:r>
              <a:rPr kumimoji="1" lang="en-US" altLang="zh-CN" dirty="0" smtClean="0"/>
              <a:t>CDN</a:t>
            </a:r>
            <a:r>
              <a:rPr kumimoji="1" lang="zh-CN" altLang="en-US" dirty="0" smtClean="0"/>
              <a:t>架构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2B76D-F243-DD47-8547-CE45052CED6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507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2B76D-F243-DD47-8547-CE45052CED6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17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为什么要做流媒体</a:t>
            </a:r>
            <a:r>
              <a:rPr kumimoji="1" lang="en-US" altLang="zh-CN" dirty="0" smtClean="0"/>
              <a:t>CDN</a:t>
            </a:r>
            <a:r>
              <a:rPr kumimoji="1" lang="zh-CN" altLang="en-US" dirty="0" smtClean="0"/>
              <a:t>，原因是</a:t>
            </a:r>
            <a:r>
              <a:rPr kumimoji="1" lang="zh-CN" altLang="en-US" dirty="0" smtClean="0"/>
              <a:t>？</a:t>
            </a:r>
            <a:r>
              <a:rPr kumimoji="1" lang="en-US" altLang="zh-CN" dirty="0" smtClean="0"/>
              <a:t>1G 300M/700M</a:t>
            </a:r>
            <a:endParaRPr kumimoji="1" lang="zh-CN" altLang="en-US" dirty="0" smtClean="0"/>
          </a:p>
          <a:p>
            <a:r>
              <a:rPr kumimoji="1" lang="zh-CN" altLang="en-US" dirty="0" smtClean="0"/>
              <a:t>可以举例子</a:t>
            </a:r>
            <a:endParaRPr kumimoji="1" lang="zh-CN" altLang="en-US" dirty="0" smtClean="0"/>
          </a:p>
          <a:p>
            <a:r>
              <a:rPr kumimoji="1" lang="zh-CN" altLang="en-US" dirty="0" smtClean="0"/>
              <a:t>比较流媒体</a:t>
            </a:r>
            <a:r>
              <a:rPr kumimoji="1" lang="en-US" altLang="zh-CN" dirty="0" smtClean="0"/>
              <a:t>CDN</a:t>
            </a:r>
            <a:r>
              <a:rPr kumimoji="1" lang="zh-CN" altLang="en-US" dirty="0" smtClean="0"/>
              <a:t>的概念，与</a:t>
            </a:r>
            <a:r>
              <a:rPr kumimoji="1" lang="en-US" altLang="zh-CN" dirty="0" smtClean="0"/>
              <a:t>file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CDN</a:t>
            </a:r>
            <a:r>
              <a:rPr kumimoji="1" lang="zh-CN" altLang="en-US" dirty="0" smtClean="0"/>
              <a:t>的不同</a:t>
            </a:r>
          </a:p>
          <a:p>
            <a:r>
              <a:rPr kumimoji="1" lang="zh-CN" altLang="en-US" dirty="0" smtClean="0"/>
              <a:t>这一页的逻辑要整一下 </a:t>
            </a:r>
            <a:r>
              <a:rPr kumimoji="1" lang="en-US" altLang="zh-CN" dirty="0" smtClean="0"/>
              <a:t>@</a:t>
            </a:r>
            <a:r>
              <a:rPr kumimoji="1" lang="en-US" altLang="zh-CN" dirty="0" err="1" smtClean="0"/>
              <a:t>mxmfdz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2B76D-F243-DD47-8547-CE45052CED6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443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重新组织 </a:t>
            </a:r>
            <a:r>
              <a:rPr kumimoji="1" lang="en-US" altLang="zh-CN" dirty="0" smtClean="0"/>
              <a:t>@</a:t>
            </a:r>
            <a:r>
              <a:rPr kumimoji="1" lang="en-US" altLang="zh-CN" dirty="0" err="1" smtClean="0"/>
              <a:t>mxmfdz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2B76D-F243-DD47-8547-CE45052CED6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8255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AC2DD4-233A-4F61-B564-D8055B73EB9C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914400" y="2667000"/>
            <a:ext cx="104648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37160" tIns="0" rIns="164592" bIns="0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4800">
              <a:solidFill>
                <a:schemeClr val="bg2"/>
              </a:solidFill>
              <a:latin typeface="Arial" charset="0"/>
              <a:ea typeface="+mn-ea"/>
            </a:endParaRPr>
          </a:p>
        </p:txBody>
      </p:sp>
      <p:sp>
        <p:nvSpPr>
          <p:cNvPr id="3" name="Rectangle 12"/>
          <p:cNvSpPr>
            <a:spLocks/>
          </p:cNvSpPr>
          <p:nvPr userDrawn="1"/>
        </p:nvSpPr>
        <p:spPr bwMode="auto">
          <a:xfrm>
            <a:off x="4993218" y="4114800"/>
            <a:ext cx="1102783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charset="0"/>
              <a:ea typeface="+mn-ea"/>
            </a:endParaRPr>
          </a:p>
        </p:txBody>
      </p:sp>
      <p:sp>
        <p:nvSpPr>
          <p:cNvPr id="4" name="Rectangle 15"/>
          <p:cNvSpPr>
            <a:spLocks/>
          </p:cNvSpPr>
          <p:nvPr userDrawn="1"/>
        </p:nvSpPr>
        <p:spPr bwMode="auto">
          <a:xfrm>
            <a:off x="6096000" y="4114800"/>
            <a:ext cx="1102784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charset="0"/>
              <a:ea typeface="+mn-ea"/>
            </a:endParaRPr>
          </a:p>
        </p:txBody>
      </p:sp>
      <p:pic>
        <p:nvPicPr>
          <p:cNvPr id="5" name="Picture 16" descr="logonew2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826000" y="990601"/>
            <a:ext cx="25400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213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21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582595"/>
          </a:xfrm>
          <a:prstGeom prst="rect">
            <a:avLst/>
          </a:prstGeom>
        </p:spPr>
        <p:txBody>
          <a:bodyPr lIns="91429" tIns="45715" rIns="91429" bIns="45715" anchor="ctr" anchorCtr="0"/>
          <a:lstStyle>
            <a:lvl1pPr algn="l">
              <a:defRPr sz="288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601" y="1009531"/>
            <a:ext cx="109728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109715" tIns="54858" rIns="109715" bIns="54858"/>
          <a:lstStyle/>
          <a:p>
            <a:pPr>
              <a:defRPr/>
            </a:pPr>
            <a:endParaRPr lang="zh-CN" altLang="en-US" sz="2160">
              <a:ea typeface="宋体" pitchFamily="2" charset="-122"/>
            </a:endParaRP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5" y="6499883"/>
            <a:ext cx="5905500" cy="274320"/>
          </a:xfrm>
          <a:prstGeom prst="rect">
            <a:avLst/>
          </a:prstGeom>
        </p:spPr>
        <p:txBody>
          <a:bodyPr lIns="76179" tIns="38089" rIns="76179" bIns="38089" anchor="ctr"/>
          <a:lstStyle>
            <a:lvl1pPr>
              <a:buNone/>
              <a:def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数据来源：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829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914400" y="2667000"/>
            <a:ext cx="104648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37160" tIns="0" rIns="164592" bIns="0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4800">
              <a:solidFill>
                <a:schemeClr val="bg2"/>
              </a:solidFill>
              <a:latin typeface="Arial" charset="0"/>
              <a:ea typeface="+mn-ea"/>
            </a:endParaRPr>
          </a:p>
        </p:txBody>
      </p:sp>
      <p:sp>
        <p:nvSpPr>
          <p:cNvPr id="3" name="Rectangle 12"/>
          <p:cNvSpPr>
            <a:spLocks/>
          </p:cNvSpPr>
          <p:nvPr userDrawn="1"/>
        </p:nvSpPr>
        <p:spPr bwMode="auto">
          <a:xfrm>
            <a:off x="4993218" y="4114800"/>
            <a:ext cx="1102783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charset="0"/>
              <a:ea typeface="+mn-ea"/>
            </a:endParaRPr>
          </a:p>
        </p:txBody>
      </p:sp>
      <p:sp>
        <p:nvSpPr>
          <p:cNvPr id="4" name="Rectangle 15"/>
          <p:cNvSpPr>
            <a:spLocks/>
          </p:cNvSpPr>
          <p:nvPr userDrawn="1"/>
        </p:nvSpPr>
        <p:spPr bwMode="auto">
          <a:xfrm>
            <a:off x="6096000" y="4114800"/>
            <a:ext cx="1102784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charset="0"/>
              <a:ea typeface="+mn-ea"/>
            </a:endParaRPr>
          </a:p>
        </p:txBody>
      </p:sp>
      <p:pic>
        <p:nvPicPr>
          <p:cNvPr id="5" name="Picture 16" descr="logonew2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826000" y="990601"/>
            <a:ext cx="25400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70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70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23730-191A-4A8D-90AE-74AB669840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213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21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960" y="214290"/>
            <a:ext cx="10972800" cy="71435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914400" y="2667000"/>
            <a:ext cx="104648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37160" tIns="0" rIns="164592" bIns="0" anchor="ctr"/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4800">
              <a:solidFill>
                <a:srgbClr val="E1F0FF"/>
              </a:solidFill>
              <a:latin typeface="Arial" charset="0"/>
              <a:ea typeface="宋体"/>
            </a:endParaRPr>
          </a:p>
        </p:txBody>
      </p:sp>
      <p:sp>
        <p:nvSpPr>
          <p:cNvPr id="3" name="Rectangle 12"/>
          <p:cNvSpPr>
            <a:spLocks/>
          </p:cNvSpPr>
          <p:nvPr userDrawn="1"/>
        </p:nvSpPr>
        <p:spPr bwMode="auto">
          <a:xfrm>
            <a:off x="4993218" y="4114800"/>
            <a:ext cx="1102783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Arial" charset="0"/>
              <a:ea typeface="宋体"/>
            </a:endParaRPr>
          </a:p>
        </p:txBody>
      </p:sp>
      <p:sp>
        <p:nvSpPr>
          <p:cNvPr id="4" name="Rectangle 15"/>
          <p:cNvSpPr>
            <a:spLocks/>
          </p:cNvSpPr>
          <p:nvPr userDrawn="1"/>
        </p:nvSpPr>
        <p:spPr bwMode="auto">
          <a:xfrm>
            <a:off x="6096000" y="4114800"/>
            <a:ext cx="1102784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Arial" charset="0"/>
              <a:ea typeface="宋体"/>
            </a:endParaRPr>
          </a:p>
        </p:txBody>
      </p:sp>
      <p:pic>
        <p:nvPicPr>
          <p:cNvPr id="5" name="Picture 16" descr="logonew2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4826000" y="990601"/>
            <a:ext cx="25400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70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70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78535-BB52-4644-A7BD-5096E395E46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213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21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70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70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23730-191A-4A8D-90AE-74AB669840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theme" Target="../theme/theme2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70038"/>
            <a:ext cx="10972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2" name="Rectangle 18"/>
          <p:cNvSpPr>
            <a:spLocks/>
          </p:cNvSpPr>
          <p:nvPr/>
        </p:nvSpPr>
        <p:spPr bwMode="auto">
          <a:xfrm>
            <a:off x="406400" y="1143000"/>
            <a:ext cx="1439333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charset="0"/>
              <a:ea typeface="+mn-ea"/>
            </a:endParaRPr>
          </a:p>
        </p:txBody>
      </p:sp>
      <p:sp>
        <p:nvSpPr>
          <p:cNvPr id="1044" name="Rectangle 20"/>
          <p:cNvSpPr>
            <a:spLocks/>
          </p:cNvSpPr>
          <p:nvPr/>
        </p:nvSpPr>
        <p:spPr bwMode="auto">
          <a:xfrm>
            <a:off x="1617133" y="1143000"/>
            <a:ext cx="719667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charset="0"/>
              <a:ea typeface="+mn-ea"/>
            </a:endParaRPr>
          </a:p>
        </p:txBody>
      </p:sp>
      <p:pic>
        <p:nvPicPr>
          <p:cNvPr id="10245" name="Picture 21" descr="logonew2"/>
          <p:cNvPicPr>
            <a:picLocks noChangeAspect="1" noChangeArrowheads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9652000" y="5943600"/>
            <a:ext cx="20320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9BEA86-C93C-497E-9B01-61B3CDB473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63" r:id="rId1"/>
    <p:sldLayoutId id="2147485164" r:id="rId2"/>
    <p:sldLayoutId id="2147485165" r:id="rId3"/>
    <p:sldLayoutId id="2147485166" r:id="rId4"/>
    <p:sldLayoutId id="2147485167" r:id="rId5"/>
    <p:sldLayoutId id="2147485168" r:id="rId6"/>
    <p:sldLayoutId id="2147485169" r:id="rId7"/>
    <p:sldLayoutId id="2147485170" r:id="rId8"/>
    <p:sldLayoutId id="2147485162" r:id="rId9"/>
    <p:sldLayoutId id="2147485171" r:id="rId10"/>
    <p:sldLayoutId id="2147485172" r:id="rId11"/>
    <p:sldLayoutId id="2147485173" r:id="rId12"/>
    <p:sldLayoutId id="2147485214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70038"/>
            <a:ext cx="10972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2" name="Rectangle 18"/>
          <p:cNvSpPr>
            <a:spLocks/>
          </p:cNvSpPr>
          <p:nvPr/>
        </p:nvSpPr>
        <p:spPr bwMode="auto">
          <a:xfrm>
            <a:off x="406400" y="1143000"/>
            <a:ext cx="1439333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charset="0"/>
              <a:ea typeface="+mn-ea"/>
            </a:endParaRPr>
          </a:p>
        </p:txBody>
      </p:sp>
      <p:sp>
        <p:nvSpPr>
          <p:cNvPr id="1044" name="Rectangle 20"/>
          <p:cNvSpPr>
            <a:spLocks/>
          </p:cNvSpPr>
          <p:nvPr/>
        </p:nvSpPr>
        <p:spPr bwMode="auto">
          <a:xfrm>
            <a:off x="1617133" y="1143000"/>
            <a:ext cx="719667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charset="0"/>
              <a:ea typeface="+mn-ea"/>
            </a:endParaRPr>
          </a:p>
        </p:txBody>
      </p:sp>
      <p:pic>
        <p:nvPicPr>
          <p:cNvPr id="10245" name="Picture 21" descr="logonew2"/>
          <p:cNvPicPr>
            <a:picLocks noChangeAspect="1" noChangeArrowheads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9652000" y="5943600"/>
            <a:ext cx="20320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9BEA86-C93C-497E-9B01-61B3CDB473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9" r:id="rId1"/>
    <p:sldLayoutId id="2147485190" r:id="rId2"/>
    <p:sldLayoutId id="2147485191" r:id="rId3"/>
    <p:sldLayoutId id="2147485192" r:id="rId4"/>
    <p:sldLayoutId id="2147485193" r:id="rId5"/>
    <p:sldLayoutId id="2147485194" r:id="rId6"/>
    <p:sldLayoutId id="2147485195" r:id="rId7"/>
    <p:sldLayoutId id="2147485196" r:id="rId8"/>
    <p:sldLayoutId id="2147485197" r:id="rId9"/>
    <p:sldLayoutId id="2147485198" r:id="rId10"/>
    <p:sldLayoutId id="2147485199" r:id="rId11"/>
    <p:sldLayoutId id="2147485200" r:id="rId12"/>
    <p:sldLayoutId id="2147485201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70038"/>
            <a:ext cx="10972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2" name="Rectangle 18"/>
          <p:cNvSpPr>
            <a:spLocks/>
          </p:cNvSpPr>
          <p:nvPr/>
        </p:nvSpPr>
        <p:spPr bwMode="auto">
          <a:xfrm>
            <a:off x="406400" y="1143000"/>
            <a:ext cx="1439333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Arial" charset="0"/>
              <a:ea typeface="宋体"/>
            </a:endParaRPr>
          </a:p>
        </p:txBody>
      </p:sp>
      <p:sp>
        <p:nvSpPr>
          <p:cNvPr id="1044" name="Rectangle 20"/>
          <p:cNvSpPr>
            <a:spLocks/>
          </p:cNvSpPr>
          <p:nvPr/>
        </p:nvSpPr>
        <p:spPr bwMode="auto">
          <a:xfrm>
            <a:off x="1617133" y="1143000"/>
            <a:ext cx="719667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Arial" charset="0"/>
              <a:ea typeface="宋体"/>
            </a:endParaRPr>
          </a:p>
        </p:txBody>
      </p:sp>
      <p:pic>
        <p:nvPicPr>
          <p:cNvPr id="1029" name="Picture 21" descr="logonew2"/>
          <p:cNvPicPr>
            <a:picLocks noChangeAspect="1" noChangeArrowheads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9652000" y="5943600"/>
            <a:ext cx="20320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C837CF2-B256-41FF-A4D0-096D3E1736C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76" r:id="rId1"/>
    <p:sldLayoutId id="2147485177" r:id="rId2"/>
    <p:sldLayoutId id="2147485178" r:id="rId3"/>
    <p:sldLayoutId id="2147485179" r:id="rId4"/>
    <p:sldLayoutId id="2147485180" r:id="rId5"/>
    <p:sldLayoutId id="2147485181" r:id="rId6"/>
    <p:sldLayoutId id="2147485182" r:id="rId7"/>
    <p:sldLayoutId id="2147485183" r:id="rId8"/>
    <p:sldLayoutId id="2147485184" r:id="rId9"/>
    <p:sldLayoutId id="2147485185" r:id="rId10"/>
    <p:sldLayoutId id="2147485186" r:id="rId11"/>
    <p:sldLayoutId id="2147485187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华文黑体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  <a:cs typeface="华文黑体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299AC-B34C-4C74-A9A7-1C4B28EA8DB4}" type="datetimeFigureOut">
              <a:rPr lang="zh-CN" altLang="en-US" smtClean="0"/>
              <a:pPr/>
              <a:t>1/19/16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DDCF8-B57A-4CA5-A673-14E0F1D94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03" r:id="rId1"/>
    <p:sldLayoutId id="2147485204" r:id="rId2"/>
    <p:sldLayoutId id="2147485205" r:id="rId3"/>
    <p:sldLayoutId id="2147485206" r:id="rId4"/>
    <p:sldLayoutId id="2147485207" r:id="rId5"/>
    <p:sldLayoutId id="2147485208" r:id="rId6"/>
    <p:sldLayoutId id="2147485209" r:id="rId7"/>
    <p:sldLayoutId id="2147485210" r:id="rId8"/>
    <p:sldLayoutId id="2147485211" r:id="rId9"/>
    <p:sldLayoutId id="2147485212" r:id="rId10"/>
    <p:sldLayoutId id="214748521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tiff"/><Relationship Id="rId8" Type="http://schemas.openxmlformats.org/officeDocument/2006/relationships/image" Target="../media/image5.tiff"/><Relationship Id="rId9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申请</a:t>
            </a:r>
            <a:r>
              <a:rPr lang="en-US" altLang="zh-CN" dirty="0" smtClean="0"/>
              <a:t>T5</a:t>
            </a:r>
            <a:r>
              <a:rPr lang="zh-CN" altLang="en-US" dirty="0" smtClean="0"/>
              <a:t>述职报告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0" y="3332584"/>
            <a:ext cx="6400800" cy="1752600"/>
          </a:xfrm>
        </p:spPr>
        <p:txBody>
          <a:bodyPr/>
          <a:lstStyle/>
          <a:p>
            <a:r>
              <a:rPr kumimoji="1" lang="zh-CN" altLang="en-US" dirty="0"/>
              <a:t>百度开放云媒体云团队 朱晓恩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295106" y="2383838"/>
            <a:ext cx="6049367" cy="75713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华文黑体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华文黑体" charset="-122"/>
                <a:cs typeface="华文黑体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华文黑体" charset="-122"/>
                <a:cs typeface="华文黑体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华文黑体" charset="-122"/>
                <a:cs typeface="华文黑体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华文黑体" charset="-122"/>
                <a:cs typeface="华文黑体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华文黑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华文黑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华文黑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Arial" charset="0"/>
                <a:ea typeface="华文黑体" charset="-122"/>
              </a:defRPr>
            </a:lvl9pPr>
          </a:lstStyle>
          <a:p>
            <a:r>
              <a:rPr lang="zh-CN" altLang="en-US" sz="4800" dirty="0">
                <a:solidFill>
                  <a:srgbClr val="0070C0"/>
                </a:solidFill>
              </a:rPr>
              <a:t>职称评定述职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825625"/>
            <a:ext cx="57531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流媒体</a:t>
            </a:r>
            <a:r>
              <a:rPr kumimoji="1" lang="en-US" altLang="zh-CN" dirty="0" smtClean="0">
                <a:solidFill>
                  <a:schemeClr val="tx1"/>
                </a:solidFill>
              </a:rPr>
              <a:t>CDN-</a:t>
            </a:r>
            <a:r>
              <a:rPr kumimoji="1" lang="zh-CN" altLang="en-US" dirty="0" smtClean="0">
                <a:solidFill>
                  <a:schemeClr val="tx1"/>
                </a:solidFill>
              </a:rPr>
              <a:t>节点内部负载均衡</a:t>
            </a:r>
            <a:r>
              <a:rPr kumimoji="1" lang="en-US" altLang="zh-CN" dirty="0" smtClean="0">
                <a:solidFill>
                  <a:schemeClr val="tx1"/>
                </a:solidFill>
              </a:rPr>
              <a:t>&amp;</a:t>
            </a:r>
            <a:r>
              <a:rPr kumimoji="1" lang="zh-CN" altLang="en-US" dirty="0" smtClean="0">
                <a:solidFill>
                  <a:schemeClr val="tx1"/>
                </a:solidFill>
              </a:rPr>
              <a:t>压力控制实现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70038"/>
            <a:ext cx="6350496" cy="4525962"/>
          </a:xfrm>
        </p:spPr>
        <p:txBody>
          <a:bodyPr>
            <a:normAutofit/>
          </a:bodyPr>
          <a:lstStyle/>
          <a:p>
            <a:r>
              <a:rPr kumimoji="1" lang="zh-CN" altLang="en-US" sz="2000" dirty="0" smtClean="0"/>
              <a:t>基于状态查询的一致性哈希</a:t>
            </a:r>
          </a:p>
          <a:p>
            <a:pPr lvl="1"/>
            <a:r>
              <a:rPr kumimoji="1" lang="zh-CN" altLang="en-US" sz="1600" dirty="0" smtClean="0"/>
              <a:t>请求落入机器</a:t>
            </a:r>
            <a:r>
              <a:rPr kumimoji="1" lang="en-US" altLang="zh-CN" sz="1600" dirty="0" smtClean="0"/>
              <a:t>A</a:t>
            </a:r>
            <a:r>
              <a:rPr kumimoji="1" lang="zh-CN" altLang="en-US" sz="1600" dirty="0" smtClean="0"/>
              <a:t>向一致性哈希目标机器</a:t>
            </a:r>
            <a:r>
              <a:rPr kumimoji="1" lang="en-US" altLang="zh-CN" sz="1600" dirty="0" smtClean="0"/>
              <a:t>B</a:t>
            </a:r>
            <a:r>
              <a:rPr kumimoji="1" lang="zh-CN" altLang="en-US" sz="1600" dirty="0" smtClean="0"/>
              <a:t>请求状态</a:t>
            </a:r>
          </a:p>
          <a:p>
            <a:pPr lvl="1"/>
            <a:r>
              <a:rPr kumimoji="1" lang="zh-CN" altLang="en-US" sz="1600" dirty="0" smtClean="0"/>
              <a:t>目标机器</a:t>
            </a:r>
            <a:r>
              <a:rPr kumimoji="1" lang="en-US" altLang="zh-CN" sz="1600" dirty="0" smtClean="0"/>
              <a:t>B</a:t>
            </a:r>
            <a:r>
              <a:rPr kumimoji="1" lang="zh-CN" altLang="en-US" sz="1600" dirty="0" smtClean="0"/>
              <a:t>返回服务状态</a:t>
            </a:r>
          </a:p>
          <a:p>
            <a:pPr lvl="1"/>
            <a:r>
              <a:rPr kumimoji="1" lang="zh-CN" altLang="en-US" sz="1600" dirty="0" smtClean="0"/>
              <a:t>如果目标机器</a:t>
            </a:r>
            <a:r>
              <a:rPr kumimoji="1" lang="en-US" altLang="zh-CN" sz="1600" dirty="0" smtClean="0"/>
              <a:t>B</a:t>
            </a:r>
            <a:r>
              <a:rPr kumimoji="1" lang="zh-CN" altLang="en-US" sz="1600" dirty="0" smtClean="0"/>
              <a:t>服务忙碌或下线，向下一台机器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发起请求，实现过载迁移</a:t>
            </a:r>
          </a:p>
        </p:txBody>
      </p:sp>
    </p:spTree>
    <p:extLst>
      <p:ext uri="{BB962C8B-B14F-4D97-AF65-F5344CB8AC3E}">
        <p14:creationId xmlns:p14="http://schemas.microsoft.com/office/powerpoint/2010/main" val="29601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流媒体</a:t>
            </a:r>
            <a:r>
              <a:rPr kumimoji="1" lang="en-US" altLang="zh-CN" dirty="0" smtClean="0">
                <a:solidFill>
                  <a:schemeClr val="tx1"/>
                </a:solidFill>
              </a:rPr>
              <a:t>CDN-</a:t>
            </a:r>
            <a:r>
              <a:rPr kumimoji="1" lang="zh-CN" altLang="en-US" dirty="0" smtClean="0">
                <a:solidFill>
                  <a:schemeClr val="tx1"/>
                </a:solidFill>
              </a:rPr>
              <a:t>全局调度</a:t>
            </a:r>
            <a:r>
              <a:rPr kumimoji="1" lang="en-US" altLang="zh-CN" dirty="0" smtClean="0">
                <a:solidFill>
                  <a:schemeClr val="tx1"/>
                </a:solidFill>
              </a:rPr>
              <a:t>&amp;</a:t>
            </a:r>
            <a:r>
              <a:rPr kumimoji="1" lang="zh-CN" altLang="en-US" dirty="0" smtClean="0">
                <a:solidFill>
                  <a:schemeClr val="tx1"/>
                </a:solidFill>
              </a:rPr>
              <a:t>负载均衡实现低延迟与可扩展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 smtClean="0"/>
              <a:t>目标</a:t>
            </a:r>
            <a:r>
              <a:rPr kumimoji="1" lang="en-US" altLang="zh-CN" sz="1800" dirty="0" smtClean="0"/>
              <a:t>&amp;</a:t>
            </a:r>
            <a:r>
              <a:rPr kumimoji="1" lang="zh-CN" altLang="en-US" sz="1800" dirty="0" smtClean="0"/>
              <a:t>挑战</a:t>
            </a:r>
          </a:p>
          <a:p>
            <a:pPr lvl="1"/>
            <a:r>
              <a:rPr kumimoji="1" lang="zh-CN" altLang="en-US" sz="1600" dirty="0" smtClean="0"/>
              <a:t>系统无明显瓶颈</a:t>
            </a:r>
          </a:p>
          <a:p>
            <a:pPr lvl="1"/>
            <a:r>
              <a:rPr kumimoji="1" lang="zh-CN" altLang="en-US" sz="1600" dirty="0"/>
              <a:t>全网调度，跨地域</a:t>
            </a:r>
            <a:r>
              <a:rPr kumimoji="1" lang="en-US" altLang="zh-CN" sz="1600" dirty="0"/>
              <a:t>&amp;</a:t>
            </a:r>
            <a:r>
              <a:rPr kumimoji="1" lang="zh-CN" altLang="en-US" sz="1600" dirty="0" smtClean="0"/>
              <a:t>运营商下</a:t>
            </a:r>
            <a:r>
              <a:rPr kumimoji="1" lang="en-US" altLang="zh-CN" sz="1600" dirty="0" smtClean="0"/>
              <a:t>A</a:t>
            </a:r>
            <a:r>
              <a:rPr kumimoji="1" lang="zh-CN" altLang="en-US" sz="1600" dirty="0" smtClean="0"/>
              <a:t>到</a:t>
            </a:r>
            <a:r>
              <a:rPr kumimoji="1" lang="en-US" altLang="zh-CN" sz="1600" dirty="0" smtClean="0"/>
              <a:t>B</a:t>
            </a:r>
            <a:r>
              <a:rPr kumimoji="1" lang="zh-CN" altLang="en-US" sz="1600" dirty="0" smtClean="0"/>
              <a:t>的最低延迟</a:t>
            </a:r>
          </a:p>
          <a:p>
            <a:pPr lvl="1"/>
            <a:endParaRPr kumimoji="1" lang="zh-CN" altLang="en-US" sz="1600" dirty="0"/>
          </a:p>
          <a:p>
            <a:r>
              <a:rPr kumimoji="1" lang="zh-CN" altLang="en-US" sz="1800" dirty="0" smtClean="0"/>
              <a:t>方案</a:t>
            </a:r>
            <a:r>
              <a:rPr kumimoji="1" lang="en-US" altLang="zh-CN" sz="1800" dirty="0" smtClean="0"/>
              <a:t>&amp;</a:t>
            </a:r>
            <a:r>
              <a:rPr kumimoji="1" lang="zh-CN" altLang="en-US" sz="1800" dirty="0" smtClean="0"/>
              <a:t>思路</a:t>
            </a:r>
          </a:p>
          <a:p>
            <a:pPr lvl="1"/>
            <a:r>
              <a:rPr kumimoji="1" lang="zh-CN" altLang="en-US" sz="1600" dirty="0" smtClean="0"/>
              <a:t>基于</a:t>
            </a:r>
            <a:r>
              <a:rPr kumimoji="1" lang="en-US" altLang="zh-CN" sz="1600" dirty="0" smtClean="0"/>
              <a:t>DNS</a:t>
            </a:r>
            <a:r>
              <a:rPr kumimoji="1" lang="zh-CN" altLang="en-US" sz="1600" dirty="0" smtClean="0"/>
              <a:t>调度的全局播放负载均衡</a:t>
            </a:r>
          </a:p>
          <a:p>
            <a:pPr lvl="1"/>
            <a:r>
              <a:rPr kumimoji="1" lang="zh-CN" altLang="en-US" sz="1600" dirty="0" smtClean="0"/>
              <a:t>中央</a:t>
            </a:r>
            <a:r>
              <a:rPr kumimoji="1" lang="en-US" altLang="zh-CN" sz="1600" dirty="0" smtClean="0"/>
              <a:t>master</a:t>
            </a:r>
            <a:r>
              <a:rPr kumimoji="1" lang="zh-CN" altLang="en-US" sz="1600" dirty="0" smtClean="0"/>
              <a:t>服务，负责鉴权</a:t>
            </a:r>
            <a:r>
              <a:rPr kumimoji="1" lang="en-US" altLang="zh-CN" sz="1600" dirty="0" smtClean="0"/>
              <a:t>+</a:t>
            </a:r>
            <a:r>
              <a:rPr kumimoji="1" lang="zh-CN" altLang="en-US" sz="1600" dirty="0" smtClean="0"/>
              <a:t>路由牵引</a:t>
            </a:r>
          </a:p>
          <a:p>
            <a:pPr lvl="1"/>
            <a:r>
              <a:rPr kumimoji="1" lang="en-US" altLang="zh-CN" sz="1600" dirty="0" smtClean="0"/>
              <a:t>CDN</a:t>
            </a:r>
            <a:r>
              <a:rPr kumimoji="1" lang="zh-CN" altLang="en-US" sz="1600" dirty="0" smtClean="0"/>
              <a:t>节点封装拉流功能，由</a:t>
            </a:r>
            <a:r>
              <a:rPr kumimoji="1" lang="en-US" altLang="zh-CN" sz="1600" dirty="0" smtClean="0"/>
              <a:t>master</a:t>
            </a:r>
            <a:r>
              <a:rPr kumimoji="1" lang="zh-CN" altLang="en-US" sz="1600" dirty="0" smtClean="0"/>
              <a:t>牵引回源路由</a:t>
            </a:r>
          </a:p>
          <a:p>
            <a:pPr lvl="1"/>
            <a:r>
              <a:rPr kumimoji="1" lang="zh-CN" altLang="en-US" sz="1600" dirty="0" smtClean="0"/>
              <a:t>单</a:t>
            </a:r>
            <a:r>
              <a:rPr kumimoji="1" lang="en-US" altLang="zh-CN" sz="1600" dirty="0" smtClean="0"/>
              <a:t>master+</a:t>
            </a:r>
            <a:r>
              <a:rPr kumimoji="1" lang="zh-CN" altLang="en-US" sz="1600" dirty="0" smtClean="0"/>
              <a:t>双推流转码集群（北京，广州）</a:t>
            </a:r>
            <a:r>
              <a:rPr kumimoji="1" lang="en-US" altLang="zh-CN" sz="1600" dirty="0" smtClean="0"/>
              <a:t>+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CDN</a:t>
            </a:r>
            <a:r>
              <a:rPr kumimoji="1" lang="zh-CN" altLang="en-US" sz="1600" dirty="0" smtClean="0"/>
              <a:t>边缘分发</a:t>
            </a:r>
            <a:endParaRPr kumimoji="1" lang="zh-CN" altLang="en-US" sz="1600" dirty="0"/>
          </a:p>
          <a:p>
            <a:pPr marL="457200" lvl="1" indent="0">
              <a:buNone/>
            </a:pPr>
            <a:endParaRPr kumimoji="1" lang="zh-CN" altLang="en-US" sz="1600" dirty="0" smtClean="0"/>
          </a:p>
          <a:p>
            <a:r>
              <a:rPr kumimoji="1" lang="zh-CN" altLang="en-US" sz="1800" dirty="0" smtClean="0"/>
              <a:t>预期效果</a:t>
            </a:r>
          </a:p>
          <a:p>
            <a:pPr lvl="1"/>
            <a:r>
              <a:rPr kumimoji="1" lang="zh-CN" altLang="en-US" sz="1600" dirty="0" smtClean="0"/>
              <a:t>支持引入上层全局智能调度，包括智能推流，</a:t>
            </a:r>
            <a:r>
              <a:rPr kumimoji="1" lang="en-US" altLang="zh-CN" sz="1600" dirty="0" smtClean="0"/>
              <a:t>CDN</a:t>
            </a:r>
            <a:r>
              <a:rPr kumimoji="1" lang="zh-CN" altLang="en-US" sz="1600" dirty="0" smtClean="0"/>
              <a:t>边缘推流等</a:t>
            </a:r>
            <a:r>
              <a:rPr kumimoji="1" lang="en-US" altLang="zh-CN" sz="1600" dirty="0" smtClean="0"/>
              <a:t>feature</a:t>
            </a:r>
            <a:r>
              <a:rPr kumimoji="1" lang="zh-CN" altLang="en-US" sz="1600" dirty="0" smtClean="0"/>
              <a:t>，降低延迟</a:t>
            </a:r>
          </a:p>
          <a:p>
            <a:pPr lvl="1"/>
            <a:r>
              <a:rPr kumimoji="1" lang="zh-CN" altLang="en-US" sz="1600" dirty="0" smtClean="0"/>
              <a:t>支持引入第三方</a:t>
            </a:r>
            <a:r>
              <a:rPr kumimoji="1" lang="en-US" altLang="zh-CN" sz="1600" dirty="0" smtClean="0"/>
              <a:t>CDN</a:t>
            </a:r>
            <a:r>
              <a:rPr kumimoji="1" lang="zh-CN" altLang="en-US" sz="1600" dirty="0" smtClean="0"/>
              <a:t>承载，提高承载能力</a:t>
            </a:r>
          </a:p>
          <a:p>
            <a:pPr lvl="1"/>
            <a:r>
              <a:rPr kumimoji="1" lang="zh-CN" altLang="en-US" sz="1600" dirty="0" smtClean="0"/>
              <a:t>支持</a:t>
            </a:r>
            <a:r>
              <a:rPr kumimoji="1" lang="en-US" altLang="zh-CN" sz="1600" dirty="0" smtClean="0"/>
              <a:t>CDN</a:t>
            </a:r>
            <a:r>
              <a:rPr kumimoji="1" lang="zh-CN" altLang="en-US" sz="1600" dirty="0" smtClean="0"/>
              <a:t>向推流集群</a:t>
            </a:r>
            <a:r>
              <a:rPr kumimoji="1" lang="en-US" altLang="zh-CN" sz="1600" dirty="0" smtClean="0"/>
              <a:t>/</a:t>
            </a:r>
            <a:r>
              <a:rPr kumimoji="1" lang="zh-CN" altLang="en-US" sz="1600" dirty="0" smtClean="0"/>
              <a:t>其他</a:t>
            </a:r>
            <a:r>
              <a:rPr kumimoji="1" lang="en-US" altLang="zh-CN" sz="1600" dirty="0" smtClean="0"/>
              <a:t>CDN</a:t>
            </a:r>
            <a:r>
              <a:rPr kumimoji="1" lang="zh-CN" altLang="en-US" sz="1600" dirty="0" smtClean="0"/>
              <a:t>节点</a:t>
            </a:r>
            <a:r>
              <a:rPr kumimoji="1" lang="en-US" altLang="zh-CN" sz="1600" dirty="0" smtClean="0"/>
              <a:t>/</a:t>
            </a:r>
            <a:r>
              <a:rPr kumimoji="1" lang="zh-CN" altLang="en-US" sz="1600" dirty="0" smtClean="0"/>
              <a:t>用户服务器拉流，进一步扩展用户场景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1196752"/>
            <a:ext cx="6248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36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流媒体</a:t>
            </a:r>
            <a:r>
              <a:rPr kumimoji="1" lang="en-US" altLang="zh-CN" dirty="0" smtClean="0">
                <a:solidFill>
                  <a:schemeClr val="tx1"/>
                </a:solidFill>
              </a:rPr>
              <a:t>CDN-</a:t>
            </a:r>
            <a:r>
              <a:rPr kumimoji="1" lang="zh-CN" altLang="en-US" dirty="0" smtClean="0">
                <a:solidFill>
                  <a:schemeClr val="tx1"/>
                </a:solidFill>
              </a:rPr>
              <a:t>实现低延迟，高并发，可扩展的架构方案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3" y="1916832"/>
            <a:ext cx="8519291" cy="3384376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 bwMode="auto">
          <a:xfrm>
            <a:off x="9984432" y="4221088"/>
            <a:ext cx="648072" cy="144016"/>
          </a:xfrm>
          <a:prstGeom prst="rightArrow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93803" y="3429000"/>
            <a:ext cx="19915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zh-CN" altLang="en-US" dirty="0"/>
              <a:t>用数据分析支撑预判和发现问题，发现</a:t>
            </a:r>
            <a:r>
              <a:rPr kumimoji="1" lang="en-US" altLang="zh-CN" dirty="0"/>
              <a:t>CDN</a:t>
            </a:r>
            <a:r>
              <a:rPr kumimoji="1" lang="zh-CN" altLang="en-US" dirty="0"/>
              <a:t>整体播放带宽，推流服务器带宽，</a:t>
            </a:r>
            <a:r>
              <a:rPr kumimoji="1" lang="en-US" altLang="zh-CN" dirty="0"/>
              <a:t>QPS</a:t>
            </a:r>
            <a:r>
              <a:rPr kumimoji="1" lang="zh-CN" altLang="en-US" dirty="0"/>
              <a:t>等可能瓶颈</a:t>
            </a:r>
          </a:p>
        </p:txBody>
      </p:sp>
      <p:sp>
        <p:nvSpPr>
          <p:cNvPr id="12" name="下箭头 11"/>
          <p:cNvSpPr/>
          <p:nvPr/>
        </p:nvSpPr>
        <p:spPr bwMode="auto">
          <a:xfrm>
            <a:off x="4655840" y="5157192"/>
            <a:ext cx="144016" cy="432048"/>
          </a:xfrm>
          <a:prstGeom prst="downArrow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63752" y="5589240"/>
            <a:ext cx="5832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/>
              <a:t>CDN</a:t>
            </a:r>
            <a:r>
              <a:rPr kumimoji="1" lang="zh-CN" altLang="en-US" dirty="0"/>
              <a:t>千兆网卡</a:t>
            </a:r>
            <a:r>
              <a:rPr kumimoji="1" lang="zh-CN" altLang="en-US" dirty="0" smtClean="0"/>
              <a:t>单机：支持</a:t>
            </a:r>
            <a:r>
              <a:rPr kumimoji="1" lang="zh-CN" altLang="en-US" dirty="0"/>
              <a:t>并发播放</a:t>
            </a:r>
            <a:r>
              <a:rPr kumimoji="1" lang="en-US" altLang="zh-CN" dirty="0"/>
              <a:t>4.5k</a:t>
            </a:r>
            <a:r>
              <a:rPr kumimoji="1" lang="zh-CN" altLang="en-US" dirty="0"/>
              <a:t>条</a:t>
            </a:r>
            <a:r>
              <a:rPr kumimoji="1" lang="en-US" altLang="zh-CN" dirty="0"/>
              <a:t>200kbps</a:t>
            </a:r>
            <a:r>
              <a:rPr kumimoji="1" lang="zh-CN" altLang="en-US" dirty="0"/>
              <a:t>流（总带宽接近上限</a:t>
            </a:r>
            <a:r>
              <a:rPr kumimoji="1" lang="zh-CN" altLang="en-US" dirty="0" smtClean="0"/>
              <a:t>），单机</a:t>
            </a:r>
            <a:r>
              <a:rPr kumimoji="1" lang="en-US" altLang="zh-CN" dirty="0"/>
              <a:t>QPS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18349" y="5592870"/>
            <a:ext cx="33293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50</a:t>
            </a:r>
            <a:r>
              <a:rPr kumimoji="1" lang="zh-CN" altLang="en-US" dirty="0"/>
              <a:t>台机器规模的</a:t>
            </a:r>
            <a:r>
              <a:rPr kumimoji="1" lang="en-US" altLang="zh-CN" dirty="0"/>
              <a:t>CDN</a:t>
            </a:r>
            <a:r>
              <a:rPr kumimoji="1" lang="zh-CN" altLang="en-US" dirty="0"/>
              <a:t>节点</a:t>
            </a:r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1.5w</a:t>
            </a:r>
            <a:r>
              <a:rPr kumimoji="1" lang="zh-CN" altLang="en-US" dirty="0"/>
              <a:t>并发播放</a:t>
            </a:r>
            <a:r>
              <a:rPr kumimoji="1" lang="en-US" altLang="zh-CN" dirty="0"/>
              <a:t>1Mbps</a:t>
            </a:r>
            <a:r>
              <a:rPr kumimoji="1" lang="zh-CN" altLang="en-US" dirty="0"/>
              <a:t>流（受限于单机带宽阀值）</a:t>
            </a:r>
          </a:p>
        </p:txBody>
      </p:sp>
      <p:sp>
        <p:nvSpPr>
          <p:cNvPr id="15" name="下箭头 14"/>
          <p:cNvSpPr/>
          <p:nvPr/>
        </p:nvSpPr>
        <p:spPr bwMode="auto">
          <a:xfrm>
            <a:off x="1911030" y="4221088"/>
            <a:ext cx="144016" cy="1368152"/>
          </a:xfrm>
          <a:prstGeom prst="downArrow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53893" y="1222759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整体</a:t>
            </a:r>
            <a:r>
              <a:rPr kumimoji="1" lang="zh-CN" altLang="en-US" dirty="0" smtClean="0"/>
              <a:t>延迟</a:t>
            </a:r>
            <a:r>
              <a:rPr kumimoji="1" lang="en-US" altLang="zh-CN" dirty="0" smtClean="0"/>
              <a:t>2-5s</a:t>
            </a:r>
            <a:endParaRPr kumimoji="1" lang="zh-CN" altLang="en-US" dirty="0"/>
          </a:p>
        </p:txBody>
      </p:sp>
      <p:sp>
        <p:nvSpPr>
          <p:cNvPr id="17" name="下箭头 16"/>
          <p:cNvSpPr/>
          <p:nvPr/>
        </p:nvSpPr>
        <p:spPr bwMode="auto">
          <a:xfrm>
            <a:off x="3647728" y="1656084"/>
            <a:ext cx="216024" cy="709675"/>
          </a:xfrm>
          <a:prstGeom prst="downArrow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43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流媒体</a:t>
            </a:r>
            <a:r>
              <a:rPr kumimoji="1" lang="en-US" altLang="zh-CN" dirty="0" smtClean="0">
                <a:solidFill>
                  <a:schemeClr val="tx1"/>
                </a:solidFill>
              </a:rPr>
              <a:t>CDN-</a:t>
            </a:r>
            <a:r>
              <a:rPr kumimoji="1" lang="zh-CN" altLang="en-US" dirty="0" smtClean="0">
                <a:solidFill>
                  <a:schemeClr val="tx1"/>
                </a:solidFill>
              </a:rPr>
              <a:t>收益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，完成低延迟直播服务在百度</a:t>
            </a:r>
            <a:r>
              <a:rPr kumimoji="1" lang="zh-CN" altLang="en-US" dirty="0"/>
              <a:t>全节点</a:t>
            </a:r>
            <a:r>
              <a:rPr kumimoji="1" lang="en-US" altLang="zh-CN" dirty="0" smtClean="0"/>
              <a:t>CDN</a:t>
            </a:r>
            <a:r>
              <a:rPr kumimoji="1" lang="zh-CN" altLang="en-US" dirty="0" smtClean="0"/>
              <a:t>的部署</a:t>
            </a:r>
            <a:r>
              <a:rPr kumimoji="1" lang="zh-CN" altLang="en-US" sz="2600" dirty="0" smtClean="0"/>
              <a:t>（</a:t>
            </a:r>
            <a:r>
              <a:rPr kumimoji="1" lang="en-US" altLang="zh-CN" sz="2600" dirty="0" smtClean="0"/>
              <a:t>4000</a:t>
            </a:r>
            <a:r>
              <a:rPr kumimoji="1" lang="en-US" altLang="zh-CN" sz="2600" dirty="0"/>
              <a:t>+</a:t>
            </a:r>
            <a:r>
              <a:rPr kumimoji="1" lang="zh-CN" altLang="en-US" sz="2600" dirty="0"/>
              <a:t>机器，全国</a:t>
            </a:r>
            <a:r>
              <a:rPr kumimoji="1" lang="en-US" altLang="zh-CN" sz="2600" dirty="0"/>
              <a:t>60+</a:t>
            </a:r>
            <a:r>
              <a:rPr kumimoji="1" lang="zh-CN" altLang="en-US" sz="2600" dirty="0"/>
              <a:t>个节点）</a:t>
            </a:r>
            <a:endParaRPr kumimoji="1" lang="zh-CN" altLang="en-US" dirty="0"/>
          </a:p>
          <a:p>
            <a:r>
              <a:rPr kumimoji="1" lang="zh-CN" altLang="en-US" dirty="0" smtClean="0"/>
              <a:t>保守支持</a:t>
            </a:r>
            <a:r>
              <a:rPr kumimoji="1" lang="en-US" altLang="zh-CN" dirty="0" smtClean="0"/>
              <a:t>50w</a:t>
            </a:r>
            <a:r>
              <a:rPr kumimoji="1" lang="zh-CN" altLang="en-US" dirty="0"/>
              <a:t>以上全网并</a:t>
            </a:r>
            <a:r>
              <a:rPr kumimoji="1" lang="zh-CN" altLang="en-US" dirty="0" smtClean="0"/>
              <a:t>发流直播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zh-CN" altLang="en-US" dirty="0" smtClean="0"/>
              <a:t>已经接入直播服务的客户超过</a:t>
            </a:r>
            <a:r>
              <a:rPr kumimoji="1" lang="en-US" altLang="zh-CN" dirty="0" smtClean="0"/>
              <a:t>250</a:t>
            </a:r>
            <a:r>
              <a:rPr kumimoji="1" lang="zh-CN" altLang="en-US" dirty="0" smtClean="0"/>
              <a:t>个</a:t>
            </a:r>
          </a:p>
          <a:p>
            <a:r>
              <a:rPr kumimoji="1" lang="zh-CN" altLang="en-US" dirty="0" smtClean="0"/>
              <a:t>公司内部合作机会：百度文库，百度视频等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zh-CN" altLang="en-US" dirty="0"/>
              <a:t>研发质量</a:t>
            </a:r>
            <a:r>
              <a:rPr kumimoji="1" lang="en-US" altLang="zh-CN" dirty="0"/>
              <a:t>&amp;</a:t>
            </a:r>
            <a:r>
              <a:rPr kumimoji="1" lang="zh-CN" altLang="en-US" dirty="0" smtClean="0"/>
              <a:t>效率</a:t>
            </a:r>
          </a:p>
          <a:p>
            <a:pPr lvl="1"/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人力，</a:t>
            </a:r>
            <a:r>
              <a:rPr kumimoji="1" lang="en-US" altLang="zh-CN" dirty="0" smtClean="0"/>
              <a:t>2</a:t>
            </a:r>
            <a:r>
              <a:rPr kumimoji="1" lang="zh-CN" altLang="en-US" dirty="0"/>
              <a:t>个月时间完成</a:t>
            </a:r>
            <a:r>
              <a:rPr kumimoji="1" lang="en-US" altLang="zh-CN" dirty="0"/>
              <a:t>CDN</a:t>
            </a:r>
            <a:r>
              <a:rPr kumimoji="1" lang="zh-CN" altLang="en-US" dirty="0"/>
              <a:t>全网上线，重要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无</a:t>
            </a:r>
            <a:r>
              <a:rPr kumimoji="1" lang="en-US" altLang="zh-CN" dirty="0" smtClean="0"/>
              <a:t>delay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Streaming </a:t>
            </a:r>
            <a:r>
              <a:rPr kumimoji="1" lang="en-US" altLang="zh-CN" dirty="0"/>
              <a:t>CDN</a:t>
            </a:r>
            <a:r>
              <a:rPr kumimoji="1" lang="zh-CN" altLang="en-US" dirty="0"/>
              <a:t>零线上重</a:t>
            </a:r>
            <a:r>
              <a:rPr kumimoji="1" lang="zh-CN" altLang="en-US" dirty="0" smtClean="0"/>
              <a:t>大事故</a:t>
            </a:r>
          </a:p>
          <a:p>
            <a:pPr lvl="1"/>
            <a:r>
              <a:rPr kumimoji="1" lang="zh-CN" altLang="en-US" dirty="0" smtClean="0"/>
              <a:t>形成</a:t>
            </a:r>
            <a:r>
              <a:rPr kumimoji="1" lang="en-US" altLang="zh-CN" dirty="0"/>
              <a:t>Streaming CDN</a:t>
            </a:r>
            <a:r>
              <a:rPr kumimoji="1" lang="zh-CN" altLang="en-US" dirty="0"/>
              <a:t>定期迭代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上线</a:t>
            </a:r>
            <a:r>
              <a:rPr kumimoji="1" lang="zh-CN" altLang="en-US" dirty="0" smtClean="0"/>
              <a:t>机制</a:t>
            </a:r>
          </a:p>
          <a:p>
            <a:pPr lvl="1"/>
            <a:endParaRPr kumimoji="1" lang="zh-CN" altLang="en-US" dirty="0"/>
          </a:p>
          <a:p>
            <a:r>
              <a:rPr kumimoji="1" lang="zh-CN" altLang="en-US" dirty="0" smtClean="0"/>
              <a:t>项目把控能力</a:t>
            </a:r>
          </a:p>
          <a:p>
            <a:pPr lvl="1"/>
            <a:r>
              <a:rPr kumimoji="1" lang="zh-CN" altLang="en-US" dirty="0" smtClean="0"/>
              <a:t>独立完成流媒体</a:t>
            </a:r>
            <a:r>
              <a:rPr kumimoji="1" lang="en-US" altLang="zh-CN" dirty="0" smtClean="0"/>
              <a:t>CDN</a:t>
            </a:r>
            <a:r>
              <a:rPr kumimoji="1" lang="zh-CN" altLang="en-US" dirty="0" smtClean="0"/>
              <a:t>技术方向的设计，规划和建设</a:t>
            </a:r>
          </a:p>
        </p:txBody>
      </p:sp>
    </p:spTree>
    <p:extLst>
      <p:ext uri="{BB962C8B-B14F-4D97-AF65-F5344CB8AC3E}">
        <p14:creationId xmlns:p14="http://schemas.microsoft.com/office/powerpoint/2010/main" val="121956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4301" y="333875"/>
            <a:ext cx="8229600" cy="114300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</a:rPr>
              <a:t>项目背景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 flipV="1">
            <a:off x="4151785" y="517323"/>
            <a:ext cx="771777" cy="24244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987266" y="1482473"/>
            <a:ext cx="3556404" cy="1505189"/>
            <a:chOff x="276780" y="-891477"/>
            <a:chExt cx="2516353" cy="1286503"/>
          </a:xfrm>
          <a:solidFill>
            <a:schemeClr val="accent1"/>
          </a:solidFill>
        </p:grpSpPr>
        <p:sp>
          <p:nvSpPr>
            <p:cNvPr id="5" name="五边形 4"/>
            <p:cNvSpPr/>
            <p:nvPr/>
          </p:nvSpPr>
          <p:spPr>
            <a:xfrm>
              <a:off x="276780" y="-891477"/>
              <a:ext cx="2498969" cy="492369"/>
            </a:xfrm>
            <a:prstGeom prst="homePlate">
              <a:avLst/>
            </a:prstGeom>
            <a:grp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提升移动站点数量与质量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五边形 5"/>
            <p:cNvSpPr/>
            <p:nvPr/>
          </p:nvSpPr>
          <p:spPr>
            <a:xfrm>
              <a:off x="294164" y="-97343"/>
              <a:ext cx="2498969" cy="492369"/>
            </a:xfrm>
            <a:prstGeom prst="homePlate">
              <a:avLst/>
            </a:prstGeom>
            <a:solidFill>
              <a:srgbClr val="C00000"/>
            </a:solidFill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提升无线页面体验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下箭头 9"/>
          <p:cNvSpPr/>
          <p:nvPr/>
        </p:nvSpPr>
        <p:spPr bwMode="auto">
          <a:xfrm>
            <a:off x="2046264" y="2112010"/>
            <a:ext cx="432048" cy="22757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Arial" charset="0"/>
            </a:endParaRPr>
          </a:p>
        </p:txBody>
      </p:sp>
      <p:sp>
        <p:nvSpPr>
          <p:cNvPr id="64" name="矩形 63"/>
          <p:cNvSpPr>
            <a:spLocks noChangeAspect="1"/>
          </p:cNvSpPr>
          <p:nvPr/>
        </p:nvSpPr>
        <p:spPr>
          <a:xfrm>
            <a:off x="4897848" y="1488097"/>
            <a:ext cx="598817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1"/>
                </a:solidFill>
                <a:latin typeface="+mn-lt"/>
                <a:ea typeface="+mn-ea"/>
              </a:rPr>
              <a:t>MES</a:t>
            </a:r>
            <a:r>
              <a:rPr lang="zh-CN" altLang="en-US" b="1" dirty="0" smtClean="0">
                <a:solidFill>
                  <a:schemeClr val="accent1"/>
                </a:solidFill>
                <a:latin typeface="+mn-lt"/>
                <a:ea typeface="+mn-ea"/>
              </a:rPr>
              <a:t>无线网页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</a:rPr>
              <a:t>评测（第一阶段，</a:t>
            </a:r>
            <a:r>
              <a:rPr lang="en-US" altLang="zh-CN" b="1" dirty="0" smtClean="0">
                <a:solidFill>
                  <a:schemeClr val="accent1"/>
                </a:solidFill>
                <a:latin typeface="+mn-lt"/>
                <a:ea typeface="+mn-ea"/>
              </a:rPr>
              <a:t>2013</a:t>
            </a:r>
            <a:r>
              <a:rPr lang="zh-CN" altLang="en-US" b="1" dirty="0" smtClean="0">
                <a:solidFill>
                  <a:schemeClr val="accent1"/>
                </a:solidFill>
                <a:latin typeface="+mn-lt"/>
                <a:ea typeface="+mn-ea"/>
              </a:rPr>
              <a:t>）</a:t>
            </a:r>
            <a:endParaRPr lang="en-US" altLang="zh-CN" b="1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983432" y="1475492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Broadway" pitchFamily="82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Broadway" pitchFamily="82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1006520" y="242088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Broadway" pitchFamily="82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Broadway" pitchFamily="82" charset="0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4903845" y="2519145"/>
            <a:ext cx="5988174" cy="1142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Arial" charset="0"/>
            </a:endParaRPr>
          </a:p>
        </p:txBody>
      </p:sp>
      <p:sp>
        <p:nvSpPr>
          <p:cNvPr id="148" name="矩形 147"/>
          <p:cNvSpPr>
            <a:spLocks noChangeAspect="1"/>
          </p:cNvSpPr>
          <p:nvPr/>
        </p:nvSpPr>
        <p:spPr>
          <a:xfrm>
            <a:off x="4897848" y="2158430"/>
            <a:ext cx="5988174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accent1"/>
                </a:solidFill>
                <a:latin typeface="+mn-lt"/>
                <a:ea typeface="+mn-ea"/>
              </a:rPr>
              <a:t>高级页面特征引入（第二阶段</a:t>
            </a:r>
            <a:r>
              <a:rPr lang="zh-CN" altLang="en-US" b="1" dirty="0">
                <a:solidFill>
                  <a:schemeClr val="accent1"/>
                </a:solidFill>
                <a:latin typeface="+mn-lt"/>
                <a:ea typeface="+mn-ea"/>
              </a:rPr>
              <a:t>，</a:t>
            </a:r>
            <a:r>
              <a:rPr lang="en-US" altLang="zh-CN" b="1" dirty="0" smtClean="0">
                <a:solidFill>
                  <a:schemeClr val="accent1"/>
                </a:solidFill>
                <a:latin typeface="+mn-lt"/>
                <a:ea typeface="+mn-ea"/>
              </a:rPr>
              <a:t>2014</a:t>
            </a:r>
            <a:r>
              <a:rPr lang="zh-CN" altLang="en-US" b="1" dirty="0" smtClean="0">
                <a:solidFill>
                  <a:schemeClr val="accent1"/>
                </a:solidFill>
                <a:latin typeface="+mn-lt"/>
                <a:ea typeface="+mn-ea"/>
              </a:rPr>
              <a:t>）</a:t>
            </a:r>
            <a:endParaRPr lang="en-US" altLang="zh-CN" b="1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1005819" y="349607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Broadway" pitchFamily="82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Broadway" pitchFamily="82" charset="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1028907" y="400013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Broadway" pitchFamily="82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Broadway" pitchFamily="82" charset="0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5047862" y="2789175"/>
            <a:ext cx="57444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+mn-ea"/>
                <a:ea typeface="+mn-ea"/>
              </a:rPr>
              <a:t>与</a:t>
            </a:r>
            <a:r>
              <a:rPr lang="en-US" altLang="zh-CN" sz="1600" b="1" dirty="0">
                <a:solidFill>
                  <a:schemeClr val="accent1"/>
                </a:solidFill>
                <a:latin typeface="+mn-ea"/>
                <a:ea typeface="+mn-ea"/>
              </a:rPr>
              <a:t>WDM</a:t>
            </a:r>
            <a:r>
              <a:rPr lang="zh-CN" altLang="en-US" sz="1600" b="1" dirty="0">
                <a:solidFill>
                  <a:schemeClr val="accent1"/>
                </a:solidFill>
                <a:latin typeface="+mn-ea"/>
                <a:ea typeface="+mn-ea"/>
              </a:rPr>
              <a:t>合作，引入高级页面特征，更深入地分析无线页面的功能、布局、内容，从而引导广告主进一步提升无线页面质量</a:t>
            </a:r>
          </a:p>
        </p:txBody>
      </p:sp>
      <p:sp>
        <p:nvSpPr>
          <p:cNvPr id="152" name="矩形 151"/>
          <p:cNvSpPr/>
          <p:nvPr/>
        </p:nvSpPr>
        <p:spPr>
          <a:xfrm>
            <a:off x="1028907" y="3480828"/>
            <a:ext cx="3122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</a:rPr>
              <a:t>页面分块特征   </a:t>
            </a:r>
            <a:r>
              <a:rPr lang="en-US" altLang="zh-CN" b="1" dirty="0" smtClean="0">
                <a:solidFill>
                  <a:schemeClr val="accent1"/>
                </a:solidFill>
              </a:rPr>
              <a:t>&gt;&gt;  </a:t>
            </a:r>
            <a:endParaRPr lang="zh-CN" altLang="en-US" b="1" dirty="0" smtClean="0">
              <a:solidFill>
                <a:schemeClr val="accent1"/>
              </a:solidFill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</a:rPr>
              <a:t>引入至</a:t>
            </a:r>
            <a:r>
              <a:rPr lang="en-US" altLang="zh-CN" b="1" dirty="0" smtClean="0">
                <a:solidFill>
                  <a:schemeClr val="accent1"/>
                </a:solidFill>
              </a:rPr>
              <a:t>ECOM</a:t>
            </a:r>
            <a:r>
              <a:rPr lang="zh-CN" altLang="en-US" b="1" dirty="0" smtClean="0">
                <a:solidFill>
                  <a:schemeClr val="accent1"/>
                </a:solidFill>
              </a:rPr>
              <a:t>抓取系统</a:t>
            </a:r>
            <a:endParaRPr lang="zh-CN" altLang="en-US" dirty="0"/>
          </a:p>
        </p:txBody>
      </p:sp>
      <p:sp>
        <p:nvSpPr>
          <p:cNvPr id="153" name="下箭头 152"/>
          <p:cNvSpPr/>
          <p:nvPr/>
        </p:nvSpPr>
        <p:spPr bwMode="auto">
          <a:xfrm>
            <a:off x="2046264" y="3131676"/>
            <a:ext cx="432048" cy="22757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latin typeface="Arial" charset="0"/>
            </a:endParaRPr>
          </a:p>
        </p:txBody>
      </p:sp>
      <p:pic>
        <p:nvPicPr>
          <p:cNvPr id="154" name="图片 1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" r="31568" b="10630"/>
          <a:stretch/>
        </p:blipFill>
        <p:spPr>
          <a:xfrm>
            <a:off x="5765591" y="4000130"/>
            <a:ext cx="3588629" cy="2736304"/>
          </a:xfrm>
          <a:prstGeom prst="rect">
            <a:avLst/>
          </a:prstGeom>
        </p:spPr>
      </p:pic>
      <p:graphicFrame>
        <p:nvGraphicFramePr>
          <p:cNvPr id="155" name="图示 11"/>
          <p:cNvGraphicFramePr/>
          <p:nvPr>
            <p:extLst/>
          </p:nvPr>
        </p:nvGraphicFramePr>
        <p:xfrm>
          <a:off x="1564159" y="3656977"/>
          <a:ext cx="3701402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054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7436" y="375920"/>
            <a:ext cx="8568952" cy="646331"/>
          </a:xfrm>
          <a:prstGeom prst="rect">
            <a:avLst/>
          </a:prstGeom>
        </p:spPr>
        <p:txBody>
          <a:bodyPr/>
          <a:lstStyle/>
          <a:p>
            <a:pPr eaLnBrk="0" hangingPunct="0"/>
            <a:r>
              <a:rPr lang="zh-CN" altLang="en-US" sz="3600" b="1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华文黑体"/>
              </a:rPr>
              <a:t>无线</a:t>
            </a:r>
            <a:r>
              <a:rPr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华文黑体"/>
              </a:rPr>
              <a:t>LP</a:t>
            </a:r>
            <a:r>
              <a:rPr lang="zh-CN" altLang="en-US" sz="3600" b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华文黑体"/>
              </a:rPr>
              <a:t>页面特征分析</a:t>
            </a: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华文黑体"/>
              </a:rPr>
              <a:t>体系建设</a:t>
            </a:r>
            <a:endParaRPr lang="en-US" altLang="zh-CN" sz="3600" b="1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华文黑体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1847283" y="5872989"/>
            <a:ext cx="2526110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chemeClr val="tx1"/>
                </a:solidFill>
              </a:rPr>
              <a:t>Webkit</a:t>
            </a:r>
            <a:r>
              <a:rPr lang="zh-CN" altLang="en-US" dirty="0">
                <a:solidFill>
                  <a:schemeClr val="tx1"/>
                </a:solidFill>
              </a:rPr>
              <a:t>引擎输出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1827570" y="5081560"/>
            <a:ext cx="2526110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</a:rPr>
              <a:t>DOM</a:t>
            </a:r>
            <a:r>
              <a:rPr lang="zh-CN" altLang="en-US" dirty="0">
                <a:solidFill>
                  <a:schemeClr val="tx1"/>
                </a:solidFill>
              </a:rPr>
              <a:t>树</a:t>
            </a:r>
            <a:r>
              <a:rPr lang="en-US" altLang="zh-CN" dirty="0">
                <a:solidFill>
                  <a:schemeClr val="tx1"/>
                </a:solidFill>
              </a:rPr>
              <a:t>/Render</a:t>
            </a:r>
            <a:r>
              <a:rPr lang="zh-CN" altLang="en-US" dirty="0">
                <a:solidFill>
                  <a:schemeClr val="tx1"/>
                </a:solidFill>
              </a:rPr>
              <a:t>树</a:t>
            </a:r>
          </a:p>
        </p:txBody>
      </p:sp>
      <p:sp>
        <p:nvSpPr>
          <p:cNvPr id="41" name="矩形 40"/>
          <p:cNvSpPr/>
          <p:nvPr/>
        </p:nvSpPr>
        <p:spPr bwMode="auto">
          <a:xfrm>
            <a:off x="1841699" y="3184855"/>
            <a:ext cx="2526110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chemeClr val="tx1"/>
                </a:solidFill>
              </a:rPr>
              <a:t>Vhtml</a:t>
            </a:r>
            <a:r>
              <a:rPr lang="zh-CN" altLang="en-US" dirty="0">
                <a:solidFill>
                  <a:schemeClr val="tx1"/>
                </a:solidFill>
              </a:rPr>
              <a:t>树</a:t>
            </a:r>
          </a:p>
        </p:txBody>
      </p:sp>
      <p:sp>
        <p:nvSpPr>
          <p:cNvPr id="43" name="矩形 42"/>
          <p:cNvSpPr/>
          <p:nvPr/>
        </p:nvSpPr>
        <p:spPr bwMode="auto">
          <a:xfrm>
            <a:off x="1841699" y="2393426"/>
            <a:ext cx="2526110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</a:rPr>
              <a:t>Area</a:t>
            </a:r>
            <a:r>
              <a:rPr lang="zh-CN" altLang="en-US" dirty="0">
                <a:solidFill>
                  <a:schemeClr val="tx1"/>
                </a:solidFill>
              </a:rPr>
              <a:t>树</a:t>
            </a:r>
          </a:p>
        </p:txBody>
      </p:sp>
      <p:sp>
        <p:nvSpPr>
          <p:cNvPr id="44" name="矩形 43"/>
          <p:cNvSpPr/>
          <p:nvPr/>
        </p:nvSpPr>
        <p:spPr bwMode="auto">
          <a:xfrm>
            <a:off x="1847526" y="1601997"/>
            <a:ext cx="2526110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</a:rPr>
              <a:t>WDM</a:t>
            </a:r>
            <a:r>
              <a:rPr lang="zh-CN" altLang="en-US" dirty="0">
                <a:solidFill>
                  <a:schemeClr val="tx1"/>
                </a:solidFill>
              </a:rPr>
              <a:t>分块识别</a:t>
            </a:r>
          </a:p>
        </p:txBody>
      </p:sp>
      <p:sp>
        <p:nvSpPr>
          <p:cNvPr id="47" name="矩形 46"/>
          <p:cNvSpPr/>
          <p:nvPr/>
        </p:nvSpPr>
        <p:spPr bwMode="auto">
          <a:xfrm>
            <a:off x="4833044" y="1377667"/>
            <a:ext cx="2919141" cy="651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</a:rPr>
              <a:t>导航，</a:t>
            </a:r>
            <a:r>
              <a:rPr lang="en-US" altLang="zh-CN" dirty="0">
                <a:solidFill>
                  <a:schemeClr val="tx1"/>
                </a:solidFill>
              </a:rPr>
              <a:t>title</a:t>
            </a:r>
            <a:r>
              <a:rPr lang="zh-CN" altLang="en-US" dirty="0">
                <a:solidFill>
                  <a:schemeClr val="tx1"/>
                </a:solidFill>
              </a:rPr>
              <a:t>，核心正文，面包屑识别</a:t>
            </a:r>
          </a:p>
        </p:txBody>
      </p:sp>
      <p:sp>
        <p:nvSpPr>
          <p:cNvPr id="48" name="矩形 47"/>
          <p:cNvSpPr/>
          <p:nvPr/>
        </p:nvSpPr>
        <p:spPr bwMode="auto">
          <a:xfrm>
            <a:off x="4836976" y="5105123"/>
            <a:ext cx="2915208" cy="10508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</a:rPr>
              <a:t>文字字体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字号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颜色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位置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</a:rPr>
              <a:t>元素、锚文本的位置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面积</a:t>
            </a:r>
            <a:r>
              <a:rPr lang="en-US" altLang="zh-CN" dirty="0">
                <a:solidFill>
                  <a:schemeClr val="tx1"/>
                </a:solidFill>
              </a:rPr>
              <a:t>/CSS</a:t>
            </a:r>
            <a:r>
              <a:rPr lang="zh-CN" altLang="en-US" dirty="0">
                <a:solidFill>
                  <a:schemeClr val="tx1"/>
                </a:solidFill>
              </a:rPr>
              <a:t>属性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1" name="右箭头 50"/>
          <p:cNvSpPr/>
          <p:nvPr/>
        </p:nvSpPr>
        <p:spPr bwMode="auto">
          <a:xfrm rot="-5400000">
            <a:off x="2480848" y="4182301"/>
            <a:ext cx="1219554" cy="3397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Arial" charset="0"/>
              <a:ea typeface="宋体" pitchFamily="2" charset="-122"/>
            </a:endParaRPr>
          </a:p>
        </p:txBody>
      </p:sp>
      <p:sp>
        <p:nvSpPr>
          <p:cNvPr id="52" name="右箭头 51"/>
          <p:cNvSpPr/>
          <p:nvPr/>
        </p:nvSpPr>
        <p:spPr bwMode="auto">
          <a:xfrm>
            <a:off x="4353681" y="5498532"/>
            <a:ext cx="479363" cy="3397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Arial" charset="0"/>
              <a:ea typeface="宋体" pitchFamily="2" charset="-122"/>
            </a:endParaRPr>
          </a:p>
        </p:txBody>
      </p:sp>
      <p:sp>
        <p:nvSpPr>
          <p:cNvPr id="53" name="右箭头 52"/>
          <p:cNvSpPr/>
          <p:nvPr/>
        </p:nvSpPr>
        <p:spPr bwMode="auto">
          <a:xfrm>
            <a:off x="4295801" y="1615036"/>
            <a:ext cx="479363" cy="3397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Arial" charset="0"/>
              <a:ea typeface="宋体" pitchFamily="2" charset="-122"/>
            </a:endParaRPr>
          </a:p>
        </p:txBody>
      </p:sp>
      <p:sp>
        <p:nvSpPr>
          <p:cNvPr id="55" name="右箭头 54"/>
          <p:cNvSpPr/>
          <p:nvPr/>
        </p:nvSpPr>
        <p:spPr bwMode="auto">
          <a:xfrm rot="-5400000">
            <a:off x="6418234" y="4499260"/>
            <a:ext cx="722924" cy="3397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Arial" charset="0"/>
              <a:ea typeface="宋体" pitchFamily="2" charset="-122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4833044" y="2660475"/>
            <a:ext cx="2919141" cy="1291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</a:rPr>
              <a:t>弹窗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商桥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商务通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离线宝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乐语</a:t>
            </a:r>
            <a:r>
              <a:rPr lang="en-US" altLang="zh-CN" dirty="0">
                <a:solidFill>
                  <a:schemeClr val="tx1"/>
                </a:solidFill>
              </a:rPr>
              <a:t>/QQ/</a:t>
            </a:r>
            <a:r>
              <a:rPr lang="zh-CN" altLang="en-US" dirty="0">
                <a:solidFill>
                  <a:schemeClr val="tx1"/>
                </a:solidFill>
              </a:rPr>
              <a:t>百度统计等位置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面积识别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</a:rPr>
              <a:t>死链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空白页识别</a:t>
            </a:r>
          </a:p>
        </p:txBody>
      </p:sp>
      <p:sp>
        <p:nvSpPr>
          <p:cNvPr id="59" name="矩形 58"/>
          <p:cNvSpPr/>
          <p:nvPr/>
        </p:nvSpPr>
        <p:spPr bwMode="auto">
          <a:xfrm>
            <a:off x="7962378" y="1523545"/>
            <a:ext cx="2526110" cy="360040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</a:rPr>
              <a:t>LP-query</a:t>
            </a:r>
            <a:r>
              <a:rPr lang="zh-CN" altLang="en-US" dirty="0">
                <a:solidFill>
                  <a:schemeClr val="bg1"/>
                </a:solidFill>
              </a:rPr>
              <a:t>相关性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7961857" y="1972375"/>
            <a:ext cx="2526110" cy="360040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</a:rPr>
              <a:t>用户体验指标加入</a:t>
            </a:r>
            <a:r>
              <a:rPr lang="en-US" altLang="zh-CN" dirty="0">
                <a:solidFill>
                  <a:schemeClr val="bg1"/>
                </a:solidFill>
              </a:rPr>
              <a:t>LPQ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7962378" y="5498531"/>
            <a:ext cx="2526110" cy="360040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</a:rPr>
              <a:t>动态创意</a:t>
            </a:r>
          </a:p>
        </p:txBody>
      </p:sp>
      <p:sp>
        <p:nvSpPr>
          <p:cNvPr id="62" name="右箭头 61"/>
          <p:cNvSpPr/>
          <p:nvPr/>
        </p:nvSpPr>
        <p:spPr bwMode="auto">
          <a:xfrm>
            <a:off x="7494555" y="1533696"/>
            <a:ext cx="479363" cy="3397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Arial" charset="0"/>
              <a:ea typeface="宋体" pitchFamily="2" charset="-122"/>
            </a:endParaRPr>
          </a:p>
        </p:txBody>
      </p:sp>
      <p:sp>
        <p:nvSpPr>
          <p:cNvPr id="63" name="右箭头 62"/>
          <p:cNvSpPr/>
          <p:nvPr/>
        </p:nvSpPr>
        <p:spPr bwMode="auto">
          <a:xfrm>
            <a:off x="7483015" y="5518833"/>
            <a:ext cx="479363" cy="3397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Arial" charset="0"/>
              <a:ea typeface="宋体" pitchFamily="2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7962378" y="3126234"/>
            <a:ext cx="2526110" cy="360040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</a:rPr>
              <a:t>飓风</a:t>
            </a:r>
            <a:r>
              <a:rPr lang="en-US" altLang="zh-CN" dirty="0">
                <a:solidFill>
                  <a:schemeClr val="bg1"/>
                </a:solidFill>
              </a:rPr>
              <a:t>3.0</a:t>
            </a:r>
            <a:r>
              <a:rPr lang="zh-CN" altLang="en-US" dirty="0">
                <a:solidFill>
                  <a:schemeClr val="bg1"/>
                </a:solidFill>
              </a:rPr>
              <a:t>指标</a:t>
            </a:r>
          </a:p>
        </p:txBody>
      </p:sp>
      <p:sp>
        <p:nvSpPr>
          <p:cNvPr id="66" name="右箭头 65"/>
          <p:cNvSpPr/>
          <p:nvPr/>
        </p:nvSpPr>
        <p:spPr bwMode="auto">
          <a:xfrm>
            <a:off x="7512503" y="3141286"/>
            <a:ext cx="479363" cy="3397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Arial" charset="0"/>
              <a:ea typeface="宋体" pitchFamily="2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7961857" y="321790"/>
            <a:ext cx="2526110" cy="360040"/>
          </a:xfrm>
          <a:prstGeom prst="rec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</a:rPr>
              <a:t>特征服务开放接口</a:t>
            </a:r>
          </a:p>
        </p:txBody>
      </p:sp>
      <p:sp>
        <p:nvSpPr>
          <p:cNvPr id="69" name="右箭头 68"/>
          <p:cNvSpPr/>
          <p:nvPr/>
        </p:nvSpPr>
        <p:spPr bwMode="auto">
          <a:xfrm rot="18906424">
            <a:off x="7353946" y="514147"/>
            <a:ext cx="479363" cy="339739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Arial" charset="0"/>
              <a:ea typeface="宋体" pitchFamily="2" charset="-122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4701912" y="1268761"/>
            <a:ext cx="3181402" cy="5391475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3341692" y="978763"/>
            <a:ext cx="2052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第一批接入</a:t>
            </a:r>
            <a:r>
              <a:rPr lang="en-US" altLang="zh-CN" b="1" dirty="0">
                <a:solidFill>
                  <a:schemeClr val="accent1"/>
                </a:solidFill>
              </a:rPr>
              <a:t>WDM</a:t>
            </a:r>
            <a:r>
              <a:rPr lang="zh-CN" altLang="en-US" b="1" dirty="0">
                <a:solidFill>
                  <a:schemeClr val="accent1"/>
                </a:solidFill>
              </a:rPr>
              <a:t>的新接口</a:t>
            </a:r>
          </a:p>
        </p:txBody>
      </p:sp>
      <p:sp>
        <p:nvSpPr>
          <p:cNvPr id="27" name="TextBox 23"/>
          <p:cNvSpPr txBox="1"/>
          <p:nvPr/>
        </p:nvSpPr>
        <p:spPr>
          <a:xfrm>
            <a:off x="7961857" y="3514261"/>
            <a:ext cx="263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运营标准</a:t>
            </a:r>
          </a:p>
        </p:txBody>
      </p:sp>
      <p:sp>
        <p:nvSpPr>
          <p:cNvPr id="28" name="TextBox 23"/>
          <p:cNvSpPr txBox="1"/>
          <p:nvPr/>
        </p:nvSpPr>
        <p:spPr>
          <a:xfrm>
            <a:off x="4833043" y="6276493"/>
            <a:ext cx="205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底层基础视觉特征</a:t>
            </a:r>
          </a:p>
        </p:txBody>
      </p:sp>
      <p:sp>
        <p:nvSpPr>
          <p:cNvPr id="29" name="TextBox 23"/>
          <p:cNvSpPr txBox="1"/>
          <p:nvPr/>
        </p:nvSpPr>
        <p:spPr>
          <a:xfrm>
            <a:off x="4831766" y="4010373"/>
            <a:ext cx="227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咨询统计等商务特征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b="1" dirty="0">
                <a:solidFill>
                  <a:schemeClr val="accent1"/>
                </a:solidFill>
              </a:rPr>
              <a:t>页面体验特征</a:t>
            </a:r>
          </a:p>
        </p:txBody>
      </p:sp>
      <p:sp>
        <p:nvSpPr>
          <p:cNvPr id="30" name="TextBox 23"/>
          <p:cNvSpPr txBox="1"/>
          <p:nvPr/>
        </p:nvSpPr>
        <p:spPr>
          <a:xfrm>
            <a:off x="4831766" y="2125535"/>
            <a:ext cx="205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高级页面分块特征</a:t>
            </a:r>
          </a:p>
        </p:txBody>
      </p:sp>
    </p:spTree>
    <p:extLst>
      <p:ext uri="{BB962C8B-B14F-4D97-AF65-F5344CB8AC3E}">
        <p14:creationId xmlns:p14="http://schemas.microsoft.com/office/powerpoint/2010/main" val="82043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cs typeface="华文黑体"/>
              </a:rPr>
              <a:t>无线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cs typeface="华文黑体"/>
              </a:rPr>
              <a:t>LP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cs typeface="华文黑体"/>
              </a:rPr>
              <a:t>页面特征分析体系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cs typeface="华文黑体"/>
              </a:rPr>
              <a:t>建设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cs typeface="华文黑体"/>
              </a:rPr>
              <a:t>成果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CN" dirty="0" smtClean="0"/>
              <a:t>1</a:t>
            </a:r>
            <a:r>
              <a:rPr lang="zh-CN" altLang="en-US" dirty="0" smtClean="0"/>
              <a:t>人力完成页面特征的工程引入，并落地于多个产品</a:t>
            </a:r>
            <a:endParaRPr lang="en-US" altLang="zh-CN" dirty="0" smtClean="0"/>
          </a:p>
          <a:p>
            <a:pPr marL="228600" lvl="1">
              <a:spcBef>
                <a:spcPts val="1000"/>
              </a:spcBef>
            </a:pPr>
            <a:r>
              <a:rPr lang="zh-CN" altLang="en-US" dirty="0" smtClean="0"/>
              <a:t>网页</a:t>
            </a:r>
            <a:r>
              <a:rPr lang="zh-CN" altLang="en-US" dirty="0"/>
              <a:t>锚文本</a:t>
            </a:r>
            <a:r>
              <a:rPr lang="zh-CN" altLang="en-US" dirty="0" smtClean="0"/>
              <a:t>特征，区块特征</a:t>
            </a:r>
            <a:r>
              <a:rPr lang="en-US" altLang="zh-CN" dirty="0" smtClean="0"/>
              <a:t>&amp;</a:t>
            </a:r>
            <a:r>
              <a:rPr lang="zh-CN" altLang="en-US" dirty="0"/>
              <a:t>底层视觉信息用于动态创意项目</a:t>
            </a:r>
            <a:r>
              <a:rPr lang="zh-CN" altLang="en-US" dirty="0" smtClean="0"/>
              <a:t>，该项目获得</a:t>
            </a:r>
            <a:r>
              <a:rPr lang="zh-CN" altLang="en-US" dirty="0">
                <a:solidFill>
                  <a:srgbClr val="FF0000"/>
                </a:solidFill>
              </a:rPr>
              <a:t>百度最高</a:t>
            </a:r>
            <a:r>
              <a:rPr lang="zh-CN" altLang="en-US" dirty="0" smtClean="0">
                <a:solidFill>
                  <a:srgbClr val="FF0000"/>
                </a:solidFill>
              </a:rPr>
              <a:t>奖</a:t>
            </a:r>
          </a:p>
          <a:p>
            <a:pPr marL="228600" lvl="1">
              <a:spcBef>
                <a:spcPts val="1000"/>
              </a:spcBef>
            </a:pPr>
            <a:r>
              <a:rPr lang="zh-CN" altLang="en-US" dirty="0" smtClean="0"/>
              <a:t>作为无线运营标准指导广告主的页面优化</a:t>
            </a: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 descr="3ffec059-76dd-4bcc-b740-7776726390d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2840" y="3717032"/>
            <a:ext cx="4763160" cy="29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6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成长点与创新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独立负责</a:t>
            </a:r>
            <a:r>
              <a:rPr kumimoji="1" lang="en-US" altLang="zh-CN" dirty="0" smtClean="0"/>
              <a:t>Streaming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CDN</a:t>
            </a:r>
            <a:r>
              <a:rPr kumimoji="1" lang="zh-CN" altLang="en-US" dirty="0"/>
              <a:t>方向的</a:t>
            </a:r>
            <a:r>
              <a:rPr kumimoji="1" lang="zh-CN" altLang="en-US" dirty="0" smtClean="0"/>
              <a:t>技术规划与建设</a:t>
            </a:r>
          </a:p>
          <a:p>
            <a:r>
              <a:rPr kumimoji="1" lang="zh-CN" altLang="en-US" dirty="0" smtClean="0"/>
              <a:t>积极学习并探索所</a:t>
            </a:r>
            <a:r>
              <a:rPr kumimoji="1" lang="zh-CN" altLang="en-US" dirty="0"/>
              <a:t>在产品线的产品思路，提出创意并参与</a:t>
            </a:r>
            <a:r>
              <a:rPr kumimoji="1" lang="en-US" altLang="zh-CN" dirty="0" err="1"/>
              <a:t>Hackthon</a:t>
            </a:r>
            <a:r>
              <a:rPr kumimoji="1" lang="zh-CN" altLang="en-US" dirty="0"/>
              <a:t>项目“直播一键分享”，获得</a:t>
            </a:r>
            <a:r>
              <a:rPr kumimoji="1" lang="zh-CN" altLang="en-US" dirty="0">
                <a:solidFill>
                  <a:srgbClr val="FF0000"/>
                </a:solidFill>
              </a:rPr>
              <a:t>上研优胜奖和</a:t>
            </a:r>
            <a:r>
              <a:rPr kumimoji="1" lang="en-US" altLang="zh-CN" dirty="0" err="1">
                <a:solidFill>
                  <a:srgbClr val="FF0000"/>
                </a:solidFill>
              </a:rPr>
              <a:t>Hackthon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Hero</a:t>
            </a:r>
            <a:r>
              <a:rPr kumimoji="1" lang="zh-CN" altLang="en-US" dirty="0" smtClean="0">
                <a:solidFill>
                  <a:srgbClr val="FF0000"/>
                </a:solidFill>
              </a:rPr>
              <a:t>称号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19536" y="404665"/>
            <a:ext cx="4248472" cy="646331"/>
          </a:xfrm>
          <a:prstGeom prst="rect">
            <a:avLst/>
          </a:prstGeom>
        </p:spPr>
        <p:txBody>
          <a:bodyPr/>
          <a:lstStyle/>
          <a:p>
            <a:pPr eaLnBrk="0" hangingPunct="0"/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华文黑体"/>
              </a:rPr>
              <a:t>Q&amp;A</a:t>
            </a:r>
          </a:p>
        </p:txBody>
      </p:sp>
      <p:pic>
        <p:nvPicPr>
          <p:cNvPr id="3" name="图片 4" descr="all.jpg"/>
          <p:cNvPicPr>
            <a:picLocks noChangeAspect="1"/>
          </p:cNvPicPr>
          <p:nvPr/>
        </p:nvPicPr>
        <p:blipFill>
          <a:blip r:embed="rId2" cstate="print"/>
          <a:srcRect b="5901"/>
          <a:stretch>
            <a:fillRect/>
          </a:stretch>
        </p:blipFill>
        <p:spPr bwMode="auto">
          <a:xfrm>
            <a:off x="3935761" y="1628801"/>
            <a:ext cx="4392613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直接连接符 3"/>
          <p:cNvCxnSpPr/>
          <p:nvPr/>
        </p:nvCxnSpPr>
        <p:spPr>
          <a:xfrm>
            <a:off x="2173289" y="4240237"/>
            <a:ext cx="7991475" cy="0"/>
          </a:xfrm>
          <a:prstGeom prst="line">
            <a:avLst/>
          </a:prstGeom>
          <a:ln w="63500"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511824" y="4305375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微软雅黑" pitchFamily="34" charset="-122"/>
                <a:ea typeface="微软雅黑" pitchFamily="34" charset="-122"/>
              </a:rPr>
              <a:t>Thank you!</a:t>
            </a:r>
            <a:endParaRPr lang="zh-CN" altLang="en-US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50000" endPos="50000" dist="5000" dir="5400000" sy="-100000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45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自我介绍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2012</a:t>
            </a:r>
            <a:r>
              <a:rPr kumimoji="1" lang="zh-CN" altLang="en-US" dirty="0" smtClean="0"/>
              <a:t>年毕业于浙江大学，随后加入百度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2015/04-now</a:t>
            </a:r>
            <a:r>
              <a:rPr kumimoji="1" lang="zh-CN" altLang="en-US" dirty="0" smtClean="0"/>
              <a:t>，基础架构部开放云团队</a:t>
            </a:r>
          </a:p>
          <a:p>
            <a:r>
              <a:rPr kumimoji="1" lang="en-US" altLang="zh-CN" dirty="0" smtClean="0"/>
              <a:t>2012/04-2015/03</a:t>
            </a:r>
            <a:r>
              <a:rPr kumimoji="1" lang="zh-CN" altLang="en-US" dirty="0" smtClean="0"/>
              <a:t>，商务搜索测试部无线变现团队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晋升情况</a:t>
            </a:r>
          </a:p>
          <a:p>
            <a:pPr lvl="1"/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秋 </a:t>
            </a:r>
            <a:r>
              <a:rPr kumimoji="1" lang="en-US" altLang="zh-CN" dirty="0" smtClean="0"/>
              <a:t>T5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2013</a:t>
            </a:r>
            <a:r>
              <a:rPr kumimoji="1" lang="zh-CN" altLang="en-US" dirty="0" smtClean="0"/>
              <a:t>春 </a:t>
            </a:r>
            <a:r>
              <a:rPr kumimoji="1" lang="en-US" altLang="zh-CN" dirty="0" smtClean="0"/>
              <a:t>T4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70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个人主要项目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kumimoji="1" lang="en-US" altLang="zh-CN" dirty="0" smtClean="0"/>
              <a:t>2012</a:t>
            </a:r>
            <a:r>
              <a:rPr kumimoji="1" lang="zh-CN" altLang="en-US" dirty="0" smtClean="0"/>
              <a:t> 负责无线网页评测开发（主力开发）</a:t>
            </a:r>
          </a:p>
          <a:p>
            <a:pPr lvl="2"/>
            <a:r>
              <a:rPr kumimoji="1" lang="zh-CN" altLang="en-US" dirty="0" smtClean="0"/>
              <a:t>引导广告主向移动引流</a:t>
            </a:r>
            <a:endParaRPr kumimoji="1" lang="zh-CN" altLang="en-US" dirty="0"/>
          </a:p>
          <a:p>
            <a:pPr lvl="2"/>
            <a:r>
              <a:rPr kumimoji="1" lang="zh-CN" altLang="en-US" dirty="0" smtClean="0"/>
              <a:t>获质量部</a:t>
            </a:r>
            <a:r>
              <a:rPr kumimoji="1" lang="en-US" altLang="zh-CN" dirty="0" smtClean="0"/>
              <a:t>Level3</a:t>
            </a:r>
            <a:r>
              <a:rPr kumimoji="1" lang="zh-CN" altLang="en-US" dirty="0" smtClean="0"/>
              <a:t> 创新奖</a:t>
            </a:r>
          </a:p>
          <a:p>
            <a:pPr lvl="1"/>
            <a:r>
              <a:rPr kumimoji="1" lang="en-US" altLang="zh-CN" dirty="0" smtClean="0"/>
              <a:t>2013</a:t>
            </a:r>
            <a:r>
              <a:rPr kumimoji="1" lang="zh-CN" altLang="en-US" dirty="0" smtClean="0"/>
              <a:t> 负责无线</a:t>
            </a:r>
            <a:r>
              <a:rPr kumimoji="1" lang="en-US" altLang="zh-CN" dirty="0" smtClean="0"/>
              <a:t>LPQ</a:t>
            </a:r>
            <a:r>
              <a:rPr kumimoji="1" lang="zh-CN" altLang="en-US" dirty="0" smtClean="0"/>
              <a:t>项目抓取系统开发和设计</a:t>
            </a:r>
            <a:r>
              <a:rPr kumimoji="1" lang="zh-CN" altLang="en-US" dirty="0"/>
              <a:t>（主力开发）</a:t>
            </a:r>
            <a:endParaRPr kumimoji="1" lang="zh-CN" altLang="en-US" dirty="0" smtClean="0"/>
          </a:p>
          <a:p>
            <a:pPr lvl="2"/>
            <a:r>
              <a:rPr lang="zh-CN" altLang="en-US" dirty="0" smtClean="0"/>
              <a:t>日均千万级的无线日志抓取分析系统，</a:t>
            </a:r>
            <a:r>
              <a:rPr lang="en-US" altLang="zh-CN" dirty="0" smtClean="0"/>
              <a:t>QPS</a:t>
            </a:r>
            <a:r>
              <a:rPr lang="zh-CN" altLang="en-US" dirty="0" smtClean="0"/>
              <a:t> </a:t>
            </a:r>
            <a:r>
              <a:rPr lang="en-US" altLang="zh-CN" dirty="0" smtClean="0"/>
              <a:t>600+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LPQ</a:t>
            </a:r>
            <a:r>
              <a:rPr lang="zh-CN" altLang="zh-CN" dirty="0"/>
              <a:t>建模及机制上的准入，累计提升无线凤巢到达率</a:t>
            </a:r>
            <a:r>
              <a:rPr lang="en-US" altLang="zh-CN" dirty="0">
                <a:solidFill>
                  <a:srgbClr val="FF0000"/>
                </a:solidFill>
              </a:rPr>
              <a:t>3%</a:t>
            </a:r>
            <a:r>
              <a:rPr lang="zh-CN" altLang="zh-CN" dirty="0" smtClean="0"/>
              <a:t>以上</a:t>
            </a:r>
            <a:endParaRPr lang="zh-CN" altLang="zh-CN" dirty="0"/>
          </a:p>
          <a:p>
            <a:pPr lvl="2"/>
            <a:r>
              <a:rPr kumimoji="1" lang="zh-CN" altLang="en-US" dirty="0" smtClean="0"/>
              <a:t>获</a:t>
            </a:r>
            <a:r>
              <a:rPr kumimoji="1" lang="zh-CN" altLang="en-US" dirty="0"/>
              <a:t>质量部</a:t>
            </a:r>
            <a:r>
              <a:rPr kumimoji="1" lang="en-US" altLang="zh-CN" dirty="0"/>
              <a:t>Level3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创新奖，同时获</a:t>
            </a:r>
            <a:r>
              <a:rPr kumimoji="1" lang="en-US" altLang="zh-CN" dirty="0" err="1" smtClean="0"/>
              <a:t>Ecom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Level3</a:t>
            </a:r>
            <a:r>
              <a:rPr kumimoji="1" lang="zh-CN" altLang="en-US" dirty="0" smtClean="0"/>
              <a:t> 创新奖</a:t>
            </a:r>
          </a:p>
          <a:p>
            <a:pPr lvl="1"/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 独立负责无线</a:t>
            </a:r>
            <a:r>
              <a:rPr kumimoji="1" lang="en-US" altLang="zh-CN" dirty="0" smtClean="0"/>
              <a:t>LP</a:t>
            </a:r>
            <a:r>
              <a:rPr kumimoji="1" lang="zh-CN" altLang="en-US" dirty="0" smtClean="0"/>
              <a:t>页面特征分析体系建设</a:t>
            </a:r>
          </a:p>
          <a:p>
            <a:pPr lvl="2"/>
            <a:r>
              <a:rPr lang="zh-CN" altLang="en-US" dirty="0"/>
              <a:t>网页锚文本特征，区块特征</a:t>
            </a:r>
            <a:r>
              <a:rPr lang="en-US" altLang="zh-CN" dirty="0"/>
              <a:t>&amp;</a:t>
            </a:r>
            <a:r>
              <a:rPr lang="zh-CN" altLang="en-US" dirty="0"/>
              <a:t>底层视觉信息用于动态创意项目</a:t>
            </a:r>
            <a:r>
              <a:rPr lang="zh-CN" altLang="en-US" dirty="0" smtClean="0"/>
              <a:t>，该项目获得</a:t>
            </a:r>
            <a:r>
              <a:rPr lang="zh-CN" altLang="en-US" dirty="0"/>
              <a:t>百度最高</a:t>
            </a:r>
            <a:r>
              <a:rPr lang="zh-CN" altLang="en-US" dirty="0" smtClean="0"/>
              <a:t>奖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2015.7-now</a:t>
            </a:r>
            <a:r>
              <a:rPr kumimoji="1" lang="zh-CN" altLang="en-US" dirty="0" smtClean="0"/>
              <a:t> 独立负责媒体云流媒体</a:t>
            </a:r>
            <a:r>
              <a:rPr kumimoji="1" lang="en-US" altLang="zh-CN" dirty="0" smtClean="0"/>
              <a:t>CDN</a:t>
            </a:r>
            <a:r>
              <a:rPr kumimoji="1" lang="zh-CN" altLang="en-US" dirty="0" smtClean="0"/>
              <a:t>技术方向</a:t>
            </a: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4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611506" y="1906"/>
          <a:ext cx="1904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6" y="1906"/>
                        <a:ext cx="1904" cy="1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</a:rPr>
              <a:t>百度开放云全景</a:t>
            </a:r>
            <a:r>
              <a:rPr lang="en-US" altLang="zh-CN" sz="2400" dirty="0">
                <a:latin typeface="+mj-ea"/>
              </a:rPr>
              <a:t>—</a:t>
            </a:r>
            <a:r>
              <a:rPr lang="zh-CN" altLang="en-US" sz="2400" dirty="0">
                <a:latin typeface="+mj-ea"/>
              </a:rPr>
              <a:t>打造</a:t>
            </a:r>
            <a:r>
              <a:rPr lang="zh-CN" altLang="zh-CN" sz="2400" dirty="0">
                <a:latin typeface="+mj-ea"/>
              </a:rPr>
              <a:t>百度企业级服务</a:t>
            </a:r>
            <a:r>
              <a:rPr lang="zh-CN" altLang="en-US" sz="2400" dirty="0">
                <a:latin typeface="+mj-ea"/>
              </a:rPr>
              <a:t>能力</a:t>
            </a:r>
            <a:r>
              <a:rPr lang="zh-CN" altLang="zh-CN" sz="2400" dirty="0">
                <a:latin typeface="+mj-ea"/>
              </a:rPr>
              <a:t>的品牌</a:t>
            </a:r>
            <a:endParaRPr lang="zh-CN" altLang="en-US" sz="2400" dirty="0">
              <a:latin typeface="+mj-ea"/>
            </a:endParaRPr>
          </a:p>
        </p:txBody>
      </p:sp>
      <p:grpSp>
        <p:nvGrpSpPr>
          <p:cNvPr id="57" name="组合 11"/>
          <p:cNvGrpSpPr>
            <a:grpSpLocks/>
          </p:cNvGrpSpPr>
          <p:nvPr/>
        </p:nvGrpSpPr>
        <p:grpSpPr bwMode="auto">
          <a:xfrm>
            <a:off x="609601" y="1412776"/>
            <a:ext cx="10152517" cy="5330011"/>
            <a:chOff x="506437" y="1633364"/>
            <a:chExt cx="4569619" cy="3816424"/>
          </a:xfrm>
        </p:grpSpPr>
        <p:sp>
          <p:nvSpPr>
            <p:cNvPr id="58" name="矩形 57"/>
            <p:cNvSpPr/>
            <p:nvPr/>
          </p:nvSpPr>
          <p:spPr>
            <a:xfrm>
              <a:off x="899592" y="2353746"/>
              <a:ext cx="4176464" cy="50373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4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99592" y="1633364"/>
              <a:ext cx="4176464" cy="64781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4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63" name="直接箭头连接符 62"/>
            <p:cNvCxnSpPr/>
            <p:nvPr/>
          </p:nvCxnSpPr>
          <p:spPr>
            <a:xfrm>
              <a:off x="3839919" y="1993021"/>
              <a:ext cx="64807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>
              <a:off x="2759799" y="1993021"/>
              <a:ext cx="64807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>
              <a:off x="1679679" y="1993021"/>
              <a:ext cx="64807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/>
          </p:nvSpPr>
          <p:spPr>
            <a:xfrm>
              <a:off x="959599" y="1848945"/>
              <a:ext cx="720080" cy="28815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营销云</a:t>
              </a:r>
              <a:endParaRPr lang="en-US" altLang="zh-CN" sz="144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899592" y="3073061"/>
              <a:ext cx="4176464" cy="237672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4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上箭头标注 67"/>
            <p:cNvSpPr/>
            <p:nvPr/>
          </p:nvSpPr>
          <p:spPr>
            <a:xfrm>
              <a:off x="1401848" y="4584262"/>
              <a:ext cx="3602200" cy="796156"/>
            </a:xfrm>
            <a:prstGeom prst="upArrowCallout">
              <a:avLst>
                <a:gd name="adj1" fmla="val 50654"/>
                <a:gd name="adj2" fmla="val 45844"/>
                <a:gd name="adj3" fmla="val 25000"/>
                <a:gd name="adj4" fmla="val 7139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144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上箭头标注 68"/>
            <p:cNvSpPr/>
            <p:nvPr/>
          </p:nvSpPr>
          <p:spPr>
            <a:xfrm>
              <a:off x="1403648" y="3811586"/>
              <a:ext cx="3600400" cy="736391"/>
            </a:xfrm>
            <a:prstGeom prst="upArrowCallout">
              <a:avLst>
                <a:gd name="adj1" fmla="val 59358"/>
                <a:gd name="adj2" fmla="val 55121"/>
                <a:gd name="adj3" fmla="val 20877"/>
                <a:gd name="adj4" fmla="val 7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144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1475656" y="4915104"/>
              <a:ext cx="720080" cy="2966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dirty="0">
                  <a:solidFill>
                    <a:schemeClr val="tx1"/>
                  </a:solidFill>
                  <a:latin typeface="+mj-ea"/>
                  <a:ea typeface="+mj-ea"/>
                </a:rPr>
                <a:t>云主机 </a:t>
              </a:r>
            </a:p>
          </p:txBody>
        </p:sp>
        <p:sp>
          <p:nvSpPr>
            <p:cNvPr id="71" name="矩形 7"/>
            <p:cNvSpPr/>
            <p:nvPr/>
          </p:nvSpPr>
          <p:spPr>
            <a:xfrm>
              <a:off x="2339752" y="4915104"/>
              <a:ext cx="864096" cy="2966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dirty="0">
                  <a:solidFill>
                    <a:schemeClr val="tx1"/>
                  </a:solidFill>
                  <a:latin typeface="+mj-ea"/>
                  <a:ea typeface="+mj-ea"/>
                </a:rPr>
                <a:t>存储 </a:t>
              </a:r>
            </a:p>
          </p:txBody>
        </p:sp>
        <p:sp>
          <p:nvSpPr>
            <p:cNvPr id="72" name="矩形 8"/>
            <p:cNvSpPr/>
            <p:nvPr/>
          </p:nvSpPr>
          <p:spPr>
            <a:xfrm>
              <a:off x="3347864" y="4915104"/>
              <a:ext cx="720080" cy="2966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dirty="0">
                  <a:solidFill>
                    <a:schemeClr val="tx1"/>
                  </a:solidFill>
                  <a:latin typeface="+mj-ea"/>
                  <a:ea typeface="+mj-ea"/>
                </a:rPr>
                <a:t>数据库 </a:t>
              </a: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4211960" y="4915104"/>
              <a:ext cx="720080" cy="2966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40" b="1" dirty="0">
                  <a:solidFill>
                    <a:schemeClr val="tx1"/>
                  </a:solidFill>
                  <a:latin typeface="+mj-ea"/>
                  <a:ea typeface="+mj-ea"/>
                  <a:sym typeface="Wingdings"/>
                </a:rPr>
                <a:t></a:t>
              </a: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1479857" y="4138159"/>
              <a:ext cx="648072" cy="2379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应用开发引擎 </a:t>
              </a: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2168733" y="4142428"/>
              <a:ext cx="409845" cy="2379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视频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1400970" y="3132826"/>
              <a:ext cx="3603079" cy="7129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b" anchorCtr="1"/>
            <a:lstStyle/>
            <a:p>
              <a:pPr>
                <a:defRPr/>
              </a:pPr>
              <a:endParaRPr lang="zh-CN" altLang="en-US" sz="144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400970" y="3132826"/>
              <a:ext cx="3603079" cy="29669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引入合作伙伴，打造</a:t>
              </a:r>
              <a:r>
                <a:rPr lang="en-US" altLang="zh-CN" sz="1440" b="1" dirty="0" err="1">
                  <a:solidFill>
                    <a:schemeClr val="tx1"/>
                  </a:solidFill>
                  <a:latin typeface="+mj-ea"/>
                  <a:ea typeface="+mj-ea"/>
                </a:rPr>
                <a:t>SaaS</a:t>
              </a: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分发平台 </a:t>
              </a:r>
            </a:p>
          </p:txBody>
        </p:sp>
        <p:grpSp>
          <p:nvGrpSpPr>
            <p:cNvPr id="80" name="组合 79"/>
            <p:cNvGrpSpPr>
              <a:grpSpLocks/>
            </p:cNvGrpSpPr>
            <p:nvPr/>
          </p:nvGrpSpPr>
          <p:grpSpPr bwMode="auto">
            <a:xfrm>
              <a:off x="971600" y="3132931"/>
              <a:ext cx="372929" cy="2257451"/>
              <a:chOff x="4283968" y="2569468"/>
              <a:chExt cx="372929" cy="2736304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4283968" y="4584793"/>
                <a:ext cx="360040" cy="72054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40" b="1" dirty="0">
                    <a:solidFill>
                      <a:schemeClr val="bg1"/>
                    </a:solidFill>
                    <a:latin typeface="+mj-ea"/>
                    <a:ea typeface="+mj-ea"/>
                    <a:cs typeface="Arial Unicode MS" panose="020B0604020202020204" pitchFamily="34" charset="-122"/>
                  </a:rPr>
                  <a:t>IAAS</a:t>
                </a:r>
                <a:endParaRPr lang="zh-CN" altLang="en-US" sz="1440" b="1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4296570" y="3627517"/>
                <a:ext cx="360040" cy="65715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40" b="1" dirty="0">
                    <a:solidFill>
                      <a:schemeClr val="bg1"/>
                    </a:solidFill>
                    <a:latin typeface="+mj-ea"/>
                    <a:ea typeface="+mj-ea"/>
                    <a:cs typeface="Arial Unicode MS" panose="020B0604020202020204" pitchFamily="34" charset="-122"/>
                  </a:rPr>
                  <a:t>PAAS</a:t>
                </a:r>
                <a:endParaRPr lang="zh-CN" altLang="en-US" sz="1440" b="1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4283968" y="2569340"/>
                <a:ext cx="360040" cy="86413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40" b="1" dirty="0">
                    <a:solidFill>
                      <a:schemeClr val="tx1"/>
                    </a:solidFill>
                    <a:latin typeface="+mj-ea"/>
                    <a:ea typeface="+mj-ea"/>
                    <a:cs typeface="Arial Unicode MS" panose="020B0604020202020204" pitchFamily="34" charset="-122"/>
                  </a:rPr>
                  <a:t>SAAS</a:t>
                </a:r>
              </a:p>
            </p:txBody>
          </p:sp>
        </p:grpSp>
        <p:sp>
          <p:nvSpPr>
            <p:cNvPr id="82" name="圆角矩形 81"/>
            <p:cNvSpPr/>
            <p:nvPr/>
          </p:nvSpPr>
          <p:spPr>
            <a:xfrm>
              <a:off x="1478755" y="3495684"/>
              <a:ext cx="3453285" cy="2413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40" dirty="0">
                  <a:solidFill>
                    <a:schemeClr val="tx1"/>
                  </a:solidFill>
                  <a:latin typeface="+mj-ea"/>
                  <a:ea typeface="+mj-ea"/>
                </a:rPr>
                <a:t>ERP</a:t>
              </a:r>
              <a:r>
                <a:rPr lang="zh-CN" altLang="en-US" sz="1440" dirty="0">
                  <a:solidFill>
                    <a:schemeClr val="tx1"/>
                  </a:solidFill>
                  <a:latin typeface="+mj-ea"/>
                  <a:ea typeface="+mj-ea"/>
                </a:rPr>
                <a:t>、</a:t>
              </a:r>
              <a:r>
                <a:rPr lang="en-US" altLang="zh-CN" sz="1440" dirty="0">
                  <a:solidFill>
                    <a:schemeClr val="tx1"/>
                  </a:solidFill>
                  <a:latin typeface="+mj-ea"/>
                  <a:ea typeface="+mj-ea"/>
                </a:rPr>
                <a:t>CRM</a:t>
              </a:r>
              <a:r>
                <a:rPr lang="zh-CN" altLang="en-US" sz="1440" dirty="0">
                  <a:solidFill>
                    <a:schemeClr val="tx1"/>
                  </a:solidFill>
                  <a:latin typeface="+mj-ea"/>
                  <a:ea typeface="+mj-ea"/>
                </a:rPr>
                <a:t>、</a:t>
              </a:r>
              <a:r>
                <a:rPr lang="en-US" altLang="zh-CN" sz="1440" dirty="0">
                  <a:solidFill>
                    <a:schemeClr val="tx1"/>
                  </a:solidFill>
                  <a:latin typeface="+mj-ea"/>
                  <a:ea typeface="+mj-ea"/>
                </a:rPr>
                <a:t>OA</a:t>
              </a:r>
              <a:r>
                <a:rPr lang="zh-CN" altLang="en-US" sz="1440" dirty="0">
                  <a:solidFill>
                    <a:schemeClr val="tx1"/>
                  </a:solidFill>
                  <a:latin typeface="+mj-ea"/>
                  <a:ea typeface="+mj-ea"/>
                </a:rPr>
                <a:t>、数据分析应用等</a:t>
              </a:r>
            </a:p>
          </p:txBody>
        </p:sp>
        <p:sp>
          <p:nvSpPr>
            <p:cNvPr id="83" name="五边形 82"/>
            <p:cNvSpPr/>
            <p:nvPr/>
          </p:nvSpPr>
          <p:spPr>
            <a:xfrm>
              <a:off x="506437" y="3073061"/>
              <a:ext cx="360040" cy="2376727"/>
            </a:xfrm>
            <a:prstGeom prst="homePlate">
              <a:avLst>
                <a:gd name="adj" fmla="val 36806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80" b="1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rPr>
                <a:t>产品云</a:t>
              </a:r>
            </a:p>
          </p:txBody>
        </p:sp>
        <p:sp>
          <p:nvSpPr>
            <p:cNvPr id="84" name="五边形 83"/>
            <p:cNvSpPr/>
            <p:nvPr/>
          </p:nvSpPr>
          <p:spPr>
            <a:xfrm>
              <a:off x="506437" y="1633364"/>
              <a:ext cx="360040" cy="647810"/>
            </a:xfrm>
            <a:prstGeom prst="homePlate">
              <a:avLst>
                <a:gd name="adj" fmla="val 36806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80" b="1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rPr>
                <a:t>行业云</a:t>
              </a:r>
            </a:p>
          </p:txBody>
        </p:sp>
        <p:sp>
          <p:nvSpPr>
            <p:cNvPr id="85" name="等腰三角形 84"/>
            <p:cNvSpPr/>
            <p:nvPr/>
          </p:nvSpPr>
          <p:spPr bwMode="auto">
            <a:xfrm>
              <a:off x="899592" y="2928984"/>
              <a:ext cx="4176464" cy="144076"/>
            </a:xfrm>
            <a:prstGeom prst="triangl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noFill/>
            </a:ln>
            <a:effectLst>
              <a:outerShdw sx="0" sy="0" rotWithShape="0">
                <a:scrgbClr r="0" g="0" b="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40" kern="0" dirty="0">
                <a:latin typeface="+mj-ea"/>
                <a:ea typeface="+mj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039719" y="1848945"/>
              <a:ext cx="720080" cy="28815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教育云</a:t>
              </a:r>
              <a:endParaRPr lang="en-US" altLang="zh-CN" sz="144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3119839" y="1848945"/>
              <a:ext cx="720080" cy="28815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40" b="1" dirty="0" err="1">
                  <a:solidFill>
                    <a:schemeClr val="tx1"/>
                  </a:solidFill>
                  <a:latin typeface="+mj-ea"/>
                  <a:ea typeface="+mj-ea"/>
                </a:rPr>
                <a:t>IoT</a:t>
              </a: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云</a:t>
              </a:r>
              <a:endParaRPr lang="en-US" altLang="zh-CN" sz="144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199959" y="1848945"/>
              <a:ext cx="660073" cy="28815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  <a:sym typeface="Wingdings"/>
                </a:rPr>
                <a:t></a:t>
              </a:r>
              <a:endParaRPr lang="en-US" altLang="zh-CN" sz="144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9" name="五边形 88"/>
            <p:cNvSpPr/>
            <p:nvPr/>
          </p:nvSpPr>
          <p:spPr>
            <a:xfrm>
              <a:off x="506437" y="2353746"/>
              <a:ext cx="360040" cy="647811"/>
            </a:xfrm>
            <a:prstGeom prst="homePlate">
              <a:avLst>
                <a:gd name="adj" fmla="val 36806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80" b="1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rPr>
                <a:t>能力云</a:t>
              </a:r>
            </a:p>
          </p:txBody>
        </p:sp>
        <p:cxnSp>
          <p:nvCxnSpPr>
            <p:cNvPr id="90" name="直接箭头连接符 89"/>
            <p:cNvCxnSpPr>
              <a:stCxn id="92" idx="3"/>
              <a:endCxn id="93" idx="1"/>
            </p:cNvCxnSpPr>
            <p:nvPr/>
          </p:nvCxnSpPr>
          <p:spPr>
            <a:xfrm>
              <a:off x="3822257" y="2623549"/>
              <a:ext cx="385404" cy="1835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100" idx="3"/>
              <a:endCxn id="92" idx="1"/>
            </p:cNvCxnSpPr>
            <p:nvPr/>
          </p:nvCxnSpPr>
          <p:spPr>
            <a:xfrm>
              <a:off x="2759548" y="2623549"/>
              <a:ext cx="342629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矩形 91"/>
            <p:cNvSpPr/>
            <p:nvPr/>
          </p:nvSpPr>
          <p:spPr>
            <a:xfrm>
              <a:off x="3102177" y="2479472"/>
              <a:ext cx="720080" cy="28815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大数据</a:t>
              </a:r>
              <a:endParaRPr lang="en-US" altLang="zh-CN" sz="144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4207661" y="2497822"/>
              <a:ext cx="637543" cy="28815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  <a:sym typeface="Wingdings"/>
                </a:rPr>
                <a:t></a:t>
              </a:r>
              <a:endParaRPr lang="en-US" altLang="zh-CN" sz="144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2637385" y="4142428"/>
              <a:ext cx="409846" cy="2379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图像</a:t>
              </a: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3094636" y="4142428"/>
              <a:ext cx="409846" cy="2379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搜索</a:t>
              </a:r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3575889" y="4142428"/>
              <a:ext cx="487049" cy="2379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数据计算</a:t>
              </a: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4103836" y="4142428"/>
              <a:ext cx="486336" cy="2379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机器学习</a:t>
              </a:r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4629065" y="4142428"/>
              <a:ext cx="302975" cy="2379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40" b="1" dirty="0">
                  <a:solidFill>
                    <a:schemeClr val="tx1"/>
                  </a:solidFill>
                  <a:latin typeface="+mj-ea"/>
                  <a:ea typeface="+mj-ea"/>
                </a:rPr>
                <a:t>……</a:t>
              </a:r>
              <a:endParaRPr lang="zh-CN" altLang="en-US" sz="144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99" name="直接箭头连接符 98"/>
            <p:cNvCxnSpPr>
              <a:stCxn id="101" idx="3"/>
              <a:endCxn id="100" idx="1"/>
            </p:cNvCxnSpPr>
            <p:nvPr/>
          </p:nvCxnSpPr>
          <p:spPr>
            <a:xfrm>
              <a:off x="1689961" y="2623549"/>
              <a:ext cx="349507" cy="0"/>
            </a:xfrm>
            <a:prstGeom prst="straightConnector1">
              <a:avLst/>
            </a:prstGeom>
            <a:ln w="28575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/>
            <p:cNvSpPr/>
            <p:nvPr/>
          </p:nvSpPr>
          <p:spPr>
            <a:xfrm>
              <a:off x="2039468" y="2479472"/>
              <a:ext cx="720080" cy="28815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多媒体</a:t>
              </a:r>
              <a:endParaRPr lang="en-US" altLang="zh-CN" sz="144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969881" y="2479472"/>
              <a:ext cx="720080" cy="28815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40" b="1" dirty="0">
                  <a:solidFill>
                    <a:schemeClr val="tx1"/>
                  </a:solidFill>
                  <a:latin typeface="+mj-ea"/>
                  <a:ea typeface="+mj-ea"/>
                </a:rPr>
                <a:t>建站</a:t>
              </a:r>
              <a:endParaRPr lang="en-US" altLang="zh-CN" sz="144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39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611506" y="1906"/>
          <a:ext cx="1904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6" y="1906"/>
                        <a:ext cx="1904" cy="1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8240" y="274638"/>
            <a:ext cx="9863107" cy="582595"/>
          </a:xfrm>
        </p:spPr>
        <p:txBody>
          <a:bodyPr/>
          <a:lstStyle/>
          <a:p>
            <a:r>
              <a:rPr lang="zh-CN" altLang="en-US" dirty="0" smtClean="0">
                <a:latin typeface="+mj-ea"/>
              </a:rPr>
              <a:t>业务成绩</a:t>
            </a:r>
            <a:r>
              <a:rPr lang="en-US" altLang="zh-CN" sz="2400" dirty="0">
                <a:latin typeface="+mj-ea"/>
              </a:rPr>
              <a:t>—</a:t>
            </a:r>
            <a:r>
              <a:rPr lang="zh-CN" altLang="en-US" sz="2400" dirty="0">
                <a:solidFill>
                  <a:srgbClr val="E85F7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媒体云：对内支撑公司重点业务发展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1170655" y="1132602"/>
            <a:ext cx="1728191" cy="52880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algn="ctr" rotWithShape="0">
              <a:schemeClr val="accent1"/>
            </a:outerShdw>
          </a:effectLst>
        </p:spPr>
        <p:txBody>
          <a:bodyPr wrap="square" lIns="97252" tIns="97252" rIns="97252" bIns="97252" anchor="b">
            <a:spAutoFit/>
          </a:bodyPr>
          <a:lstStyle/>
          <a:p>
            <a:r>
              <a:rPr lang="zh-CN" altLang="en-US" sz="2160" b="1" dirty="0">
                <a:latin typeface="微软雅黑" pitchFamily="34" charset="-122"/>
                <a:ea typeface="微软雅黑" pitchFamily="34" charset="-122"/>
              </a:rPr>
              <a:t>媒体云介绍</a:t>
            </a:r>
            <a:endParaRPr lang="en-US" altLang="zh-CN" sz="216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84243" y="1776764"/>
            <a:ext cx="993710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1920" dirty="0">
                <a:latin typeface="微软雅黑" pitchFamily="34" charset="-122"/>
                <a:ea typeface="微软雅黑" pitchFamily="34" charset="-122"/>
              </a:rPr>
              <a:t> 提供视频、图像等多媒体数据从“采集</a:t>
            </a:r>
            <a:r>
              <a:rPr lang="en-US" altLang="zh-CN" sz="1920" dirty="0"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1920" dirty="0"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en-US" altLang="zh-CN" sz="1920" dirty="0"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1920" dirty="0">
                <a:latin typeface="微软雅黑" pitchFamily="34" charset="-122"/>
                <a:ea typeface="微软雅黑" pitchFamily="34" charset="-122"/>
              </a:rPr>
              <a:t>转码</a:t>
            </a:r>
            <a:r>
              <a:rPr lang="en-US" altLang="zh-CN" sz="1920" dirty="0"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1920" dirty="0">
                <a:latin typeface="微软雅黑" pitchFamily="34" charset="-122"/>
                <a:ea typeface="微软雅黑" pitchFamily="34" charset="-122"/>
              </a:rPr>
              <a:t>分发</a:t>
            </a:r>
            <a:r>
              <a:rPr lang="en-US" altLang="zh-CN" sz="1920" dirty="0"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1920" dirty="0">
                <a:latin typeface="微软雅黑" pitchFamily="34" charset="-122"/>
                <a:ea typeface="微软雅黑" pitchFamily="34" charset="-122"/>
              </a:rPr>
              <a:t>播放</a:t>
            </a:r>
            <a:r>
              <a:rPr lang="en-US" altLang="zh-CN" sz="192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1920" dirty="0">
                <a:latin typeface="微软雅黑" pitchFamily="34" charset="-122"/>
                <a:ea typeface="微软雅黑" pitchFamily="34" charset="-122"/>
              </a:rPr>
              <a:t>的完整云服务平台</a:t>
            </a:r>
            <a:endParaRPr lang="en-US" altLang="zh-CN" sz="192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97760" y="2305676"/>
            <a:ext cx="9694595" cy="4047001"/>
            <a:chOff x="490133" y="1921396"/>
            <a:chExt cx="8078829" cy="3372501"/>
          </a:xfrm>
        </p:grpSpPr>
        <p:grpSp>
          <p:nvGrpSpPr>
            <p:cNvPr id="47" name="组合 46"/>
            <p:cNvGrpSpPr/>
            <p:nvPr/>
          </p:nvGrpSpPr>
          <p:grpSpPr>
            <a:xfrm>
              <a:off x="490133" y="1921397"/>
              <a:ext cx="3937851" cy="3372500"/>
              <a:chOff x="490133" y="1921397"/>
              <a:chExt cx="3937851" cy="337250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99740" y="1921397"/>
                <a:ext cx="3928244" cy="4512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160" b="1" dirty="0">
                    <a:latin typeface="微软雅黑" pitchFamily="34" charset="-122"/>
                    <a:ea typeface="微软雅黑" pitchFamily="34" charset="-122"/>
                  </a:rPr>
                  <a:t>百度内部业务挑战</a:t>
                </a: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90133" y="3976702"/>
                <a:ext cx="3922765" cy="131719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sysDot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16000" algn="ctr">
                  <a:spcAft>
                    <a:spcPts val="720"/>
                  </a:spcAft>
                  <a:buSzPct val="70000"/>
                </a:pPr>
                <a:r>
                  <a:rPr lang="zh-CN" altLang="en-US" sz="1920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各业务线“读视频时代”的转型探索</a:t>
                </a:r>
              </a:p>
              <a:p>
                <a:pPr marL="216000" indent="-216000" algn="ctr">
                  <a:spcAft>
                    <a:spcPts val="720"/>
                  </a:spcAft>
                  <a:buSzPct val="70000"/>
                </a:pPr>
                <a:r>
                  <a:rPr lang="zh-CN" altLang="en-US" sz="216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如何降低视频业务探索的成本？</a:t>
                </a:r>
                <a:endParaRPr lang="en-US" altLang="zh-CN" sz="216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99443" y="2435939"/>
                <a:ext cx="3922765" cy="145602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sysDot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16000" algn="ctr">
                  <a:spcAft>
                    <a:spcPts val="720"/>
                  </a:spcAft>
                  <a:buSzPct val="70000"/>
                </a:pPr>
                <a:r>
                  <a:rPr lang="zh-CN" altLang="en-US" sz="1920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移动端的图片适配是普适性需求，日均上百亿次实时处理请求</a:t>
                </a:r>
                <a:endParaRPr lang="en-US" altLang="zh-CN" sz="192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216000" indent="-216000" algn="ctr">
                  <a:spcAft>
                    <a:spcPts val="720"/>
                  </a:spcAft>
                  <a:buSzPct val="70000"/>
                </a:pPr>
                <a:r>
                  <a:rPr lang="zh-CN" altLang="en-US" sz="2160" b="1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如何做到便捷处理、高可靠、高性能？</a:t>
                </a:r>
                <a:endParaRPr lang="en-US" altLang="zh-CN" sz="216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4523742" y="1921396"/>
              <a:ext cx="4045220" cy="3372500"/>
              <a:chOff x="4572000" y="1921396"/>
              <a:chExt cx="4045220" cy="3372500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4932040" y="3865612"/>
                <a:ext cx="3685180" cy="142828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sysDot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16000" algn="ctr">
                  <a:spcAft>
                    <a:spcPts val="720"/>
                  </a:spcAft>
                  <a:buSzPct val="70000"/>
                </a:pPr>
                <a:r>
                  <a:rPr lang="zh-CN" altLang="en-US" sz="216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媒体云</a:t>
                </a:r>
                <a:r>
                  <a:rPr lang="en-US" altLang="zh-CN" sz="216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-</a:t>
                </a:r>
                <a:r>
                  <a:rPr lang="zh-CN" altLang="en-US" sz="216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视频直播</a:t>
                </a:r>
                <a:r>
                  <a:rPr lang="en-US" altLang="zh-CN" sz="216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/</a:t>
                </a:r>
                <a:r>
                  <a:rPr lang="zh-CN" altLang="en-US" sz="216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点播服务</a:t>
                </a:r>
                <a:endParaRPr lang="en-US" altLang="zh-CN" sz="216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indent="-216000">
                  <a:spcAft>
                    <a:spcPts val="720"/>
                  </a:spcAft>
                  <a:buSzPct val="70000"/>
                </a:pPr>
                <a:r>
                  <a:rPr lang="zh-CN" altLang="en-US" sz="1920" dirty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</a:rPr>
                  <a:t>提供从视频采集到播放的完整平台能力，让业务方快速搭建直播站点、视频网站等</a:t>
                </a:r>
                <a:endParaRPr lang="en-US" altLang="zh-CN" sz="192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927440" y="2433885"/>
                <a:ext cx="3677008" cy="128771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sysDot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16000" algn="ctr">
                  <a:spcAft>
                    <a:spcPts val="720"/>
                  </a:spcAft>
                  <a:buSzPct val="70000"/>
                </a:pPr>
                <a:r>
                  <a:rPr lang="zh-CN" altLang="en-US" sz="216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媒体云</a:t>
                </a:r>
                <a:r>
                  <a:rPr lang="en-US" altLang="zh-CN" sz="216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-</a:t>
                </a:r>
                <a:r>
                  <a:rPr lang="zh-CN" altLang="en-US" sz="2160" b="1" dirty="0">
                    <a:solidFill>
                      <a:srgbClr val="0000FF"/>
                    </a:solidFill>
                    <a:latin typeface="微软雅黑" pitchFamily="34" charset="-122"/>
                    <a:ea typeface="微软雅黑" pitchFamily="34" charset="-122"/>
                  </a:rPr>
                  <a:t>图片云处理服务</a:t>
                </a:r>
                <a:endParaRPr lang="en-US" altLang="zh-CN" sz="216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indent="-216000">
                  <a:spcAft>
                    <a:spcPts val="720"/>
                  </a:spcAft>
                  <a:buSzPct val="70000"/>
                </a:pPr>
                <a:r>
                  <a:rPr lang="zh-CN" altLang="en-US" sz="1920" dirty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</a:rPr>
                  <a:t>提供缩略、裁剪等实时图片处理云服务，满足移动端图片适配和编辑</a:t>
                </a:r>
                <a:endParaRPr lang="en-US" altLang="zh-CN" sz="192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932040" y="1921396"/>
                <a:ext cx="3673039" cy="45701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160" b="1" dirty="0">
                    <a:latin typeface="微软雅黑" pitchFamily="34" charset="-122"/>
                    <a:ea typeface="微软雅黑" pitchFamily="34" charset="-122"/>
                  </a:rPr>
                  <a:t>开展思路</a:t>
                </a: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4572000" y="2570232"/>
                <a:ext cx="258556" cy="2327994"/>
                <a:chOff x="4427984" y="2786256"/>
                <a:chExt cx="258556" cy="2327994"/>
              </a:xfrm>
            </p:grpSpPr>
            <p:sp>
              <p:nvSpPr>
                <p:cNvPr id="37" name="等腰三角形 36"/>
                <p:cNvSpPr/>
                <p:nvPr/>
              </p:nvSpPr>
              <p:spPr bwMode="auto">
                <a:xfrm rot="5400000">
                  <a:off x="4089592" y="3124648"/>
                  <a:ext cx="935340" cy="258556"/>
                </a:xfrm>
                <a:prstGeom prst="triangle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12700">
                  <a:noFill/>
                </a:ln>
                <a:effectLst>
                  <a:outerShdw sx="0" sy="0" rotWithShape="0">
                    <a:scrgbClr r="0" g="0" b="0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zh-CN" altLang="en-US" sz="1920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等腰三角形 38"/>
                <p:cNvSpPr/>
                <p:nvPr/>
              </p:nvSpPr>
              <p:spPr bwMode="auto">
                <a:xfrm rot="5400000">
                  <a:off x="4112962" y="4540674"/>
                  <a:ext cx="888598" cy="258554"/>
                </a:xfrm>
                <a:prstGeom prst="triangle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12700">
                  <a:noFill/>
                </a:ln>
                <a:effectLst>
                  <a:outerShdw sx="0" sy="0" rotWithShape="0">
                    <a:scrgbClr r="0" g="0" b="0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rtlCol="0" anchor="ctr"/>
                <a:lstStyle/>
                <a:p>
                  <a:pPr algn="ctr"/>
                  <a:endParaRPr lang="zh-CN" altLang="en-US" sz="1920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8251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611506" y="1906"/>
          <a:ext cx="1904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6" y="1906"/>
                        <a:ext cx="1904" cy="1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</a:rPr>
              <a:t>业务成绩</a:t>
            </a:r>
            <a:r>
              <a:rPr lang="en-US" altLang="zh-CN" sz="2400" dirty="0">
                <a:latin typeface="+mj-ea"/>
              </a:rPr>
              <a:t>—</a:t>
            </a:r>
            <a:r>
              <a:rPr lang="zh-CN" altLang="en-US" sz="2400" dirty="0">
                <a:solidFill>
                  <a:srgbClr val="E85F72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媒体云：对内支撑公司重点业务发展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170653" y="1172006"/>
            <a:ext cx="9850694" cy="3034682"/>
            <a:chOff x="467544" y="976671"/>
            <a:chExt cx="8208912" cy="2528901"/>
          </a:xfrm>
        </p:grpSpPr>
        <p:sp>
          <p:nvSpPr>
            <p:cNvPr id="59" name="Rectangle 4"/>
            <p:cNvSpPr>
              <a:spLocks noChangeArrowheads="1"/>
            </p:cNvSpPr>
            <p:nvPr/>
          </p:nvSpPr>
          <p:spPr bwMode="auto">
            <a:xfrm>
              <a:off x="467545" y="976671"/>
              <a:ext cx="4896543" cy="440668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algn="ctr" rotWithShape="0">
                <a:schemeClr val="accent1"/>
              </a:outerShdw>
            </a:effectLst>
          </p:spPr>
          <p:txBody>
            <a:bodyPr wrap="square" lIns="97252" tIns="97252" rIns="97252" bIns="97252" anchor="b">
              <a:spAutoFit/>
            </a:bodyPr>
            <a:lstStyle/>
            <a:p>
              <a:r>
                <a:rPr lang="zh-CN" altLang="en-US" sz="2160" b="1" dirty="0">
                  <a:latin typeface="微软雅黑" pitchFamily="34" charset="-122"/>
                  <a:ea typeface="微软雅黑" pitchFamily="34" charset="-122"/>
                </a:rPr>
                <a:t>图像云处理服务：稳定支撑百度移动业务发展</a:t>
              </a:r>
              <a:endParaRPr lang="en-US" altLang="zh-CN" sz="216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4860032" y="1561356"/>
              <a:ext cx="3816424" cy="1584175"/>
            </a:xfrm>
            <a:prstGeom prst="rect">
              <a:avLst/>
            </a:prstGeom>
            <a:noFill/>
            <a:ln>
              <a:noFill/>
              <a:prstDash val="sysDot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720"/>
                </a:spcAft>
              </a:pPr>
              <a:r>
                <a:rPr lang="zh-CN" altLang="en-US" sz="216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平台便捷接入、高可靠、高性能</a:t>
              </a:r>
              <a:endParaRPr lang="en-US" altLang="zh-CN" sz="216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spcAft>
                  <a:spcPts val="720"/>
                </a:spcAft>
                <a:buFont typeface="Arial" pitchFamily="34" charset="0"/>
                <a:buChar char="•"/>
              </a:pPr>
              <a:r>
                <a:rPr lang="en-US" altLang="zh-CN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“无障碍使用平台</a:t>
              </a:r>
              <a:r>
                <a:rPr lang="en-US" altLang="zh-CN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2.0</a:t>
              </a:r>
              <a:r>
                <a:rPr lang="zh-CN" altLang="en-US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”认证，等级</a:t>
              </a:r>
              <a:r>
                <a:rPr lang="en-US" altLang="zh-CN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P5</a:t>
              </a:r>
            </a:p>
            <a:p>
              <a:pPr>
                <a:spcAft>
                  <a:spcPts val="720"/>
                </a:spcAft>
                <a:buFont typeface="Arial" pitchFamily="34" charset="0"/>
                <a:buChar char="•"/>
              </a:pPr>
              <a:r>
                <a:rPr lang="zh-CN" altLang="en-US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可靠性</a:t>
              </a:r>
              <a:r>
                <a:rPr lang="en-US" altLang="zh-CN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99.95%</a:t>
              </a:r>
            </a:p>
            <a:p>
              <a:pPr>
                <a:spcAft>
                  <a:spcPts val="720"/>
                </a:spcAft>
                <a:buFont typeface="Arial" pitchFamily="34" charset="0"/>
                <a:buChar char="•"/>
              </a:pPr>
              <a:r>
                <a:rPr lang="zh-CN" altLang="en-US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硬件加速，</a:t>
              </a:r>
              <a:r>
                <a:rPr lang="en-US" altLang="zh-CN" sz="192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9-10</a:t>
              </a:r>
              <a:r>
                <a:rPr lang="zh-CN" altLang="en-US" sz="192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毫秒</a:t>
              </a:r>
              <a:r>
                <a:rPr lang="zh-CN" altLang="en-US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可完成一次处理请求，业界性能领先</a:t>
              </a:r>
              <a:endParaRPr lang="en-US" altLang="zh-CN" sz="192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467544" y="1561356"/>
              <a:ext cx="3888432" cy="1944216"/>
            </a:xfrm>
            <a:prstGeom prst="rect">
              <a:avLst/>
            </a:prstGeom>
            <a:noFill/>
            <a:ln>
              <a:noFill/>
              <a:prstDash val="sysDot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720"/>
                </a:spcAft>
              </a:pPr>
              <a:r>
                <a:rPr lang="zh-CN" altLang="en-US" sz="216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全百度移动业务线覆盖</a:t>
              </a:r>
              <a:endParaRPr lang="en-US" altLang="zh-CN" sz="192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spcAft>
                  <a:spcPts val="720"/>
                </a:spcAft>
                <a:buFont typeface="Arial" pitchFamily="34" charset="0"/>
                <a:buChar char="•"/>
              </a:pPr>
              <a:r>
                <a:rPr lang="zh-CN" altLang="en-US" sz="1920" b="1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92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百度</a:t>
              </a:r>
              <a:r>
                <a:rPr lang="en-US" altLang="zh-CN" sz="192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60</a:t>
              </a:r>
              <a:r>
                <a:rPr lang="zh-CN" altLang="en-US" sz="192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多条业务线</a:t>
              </a:r>
              <a:r>
                <a:rPr lang="zh-CN" altLang="en-US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接入使用，日均处理</a:t>
              </a:r>
              <a:r>
                <a:rPr lang="en-US" altLang="zh-CN" sz="192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130</a:t>
              </a:r>
              <a:r>
                <a:rPr lang="zh-CN" altLang="en-US" sz="192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亿次</a:t>
              </a:r>
              <a:r>
                <a:rPr lang="zh-CN" altLang="en-US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请求：</a:t>
              </a:r>
              <a:r>
                <a:rPr lang="zh-CN" altLang="en-US" sz="168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百度糯米、手机百度、贴吧、百科、文库、新闻</a:t>
              </a:r>
              <a:r>
                <a:rPr lang="en-US" altLang="zh-CN" sz="168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</a:p>
            <a:p>
              <a:pPr>
                <a:spcAft>
                  <a:spcPts val="720"/>
                </a:spcAft>
                <a:buFont typeface="Arial" pitchFamily="34" charset="0"/>
                <a:buChar char="•"/>
              </a:pPr>
              <a:r>
                <a:rPr lang="en-US" altLang="zh-CN" sz="168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92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百度“航母计划”的技术保障</a:t>
              </a:r>
              <a:r>
                <a:rPr lang="zh-CN" altLang="en-US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：接入百度外卖、作业帮、百度移动游戏，日均处理</a:t>
              </a:r>
              <a:r>
                <a:rPr lang="en-US" altLang="zh-CN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4000</a:t>
              </a:r>
              <a:r>
                <a:rPr lang="zh-CN" altLang="en-US" sz="192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万次请求</a:t>
              </a:r>
              <a:endParaRPr lang="en-US" altLang="zh-CN" sz="192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70653" y="4379506"/>
            <a:ext cx="8554550" cy="2220488"/>
            <a:chOff x="467544" y="3649588"/>
            <a:chExt cx="7128792" cy="1850407"/>
          </a:xfrm>
        </p:grpSpPr>
        <p:sp>
          <p:nvSpPr>
            <p:cNvPr id="154" name="Rectangle 4"/>
            <p:cNvSpPr>
              <a:spLocks noChangeArrowheads="1"/>
            </p:cNvSpPr>
            <p:nvPr/>
          </p:nvSpPr>
          <p:spPr bwMode="auto">
            <a:xfrm>
              <a:off x="467544" y="3649588"/>
              <a:ext cx="5184576" cy="440668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algn="ctr" rotWithShape="0">
                <a:schemeClr val="accent1"/>
              </a:outerShdw>
            </a:effectLst>
          </p:spPr>
          <p:txBody>
            <a:bodyPr wrap="square" lIns="97252" tIns="97252" rIns="97252" bIns="97252" anchor="b">
              <a:spAutoFit/>
            </a:bodyPr>
            <a:lstStyle/>
            <a:p>
              <a:r>
                <a:rPr lang="zh-CN" altLang="en-US" sz="2160" b="1" dirty="0">
                  <a:latin typeface="微软雅黑" pitchFamily="34" charset="-122"/>
                  <a:ea typeface="微软雅黑" pitchFamily="34" charset="-122"/>
                </a:rPr>
                <a:t>视频直播</a:t>
              </a:r>
              <a:r>
                <a:rPr lang="en-US" altLang="zh-CN" sz="2160" b="1" dirty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2160" b="1" dirty="0">
                  <a:latin typeface="微软雅黑" pitchFamily="34" charset="-122"/>
                  <a:ea typeface="微软雅黑" pitchFamily="34" charset="-122"/>
                </a:rPr>
                <a:t>点播服务：支持百度业务线探索新方向</a:t>
              </a:r>
              <a:endParaRPr lang="en-US" altLang="zh-CN" sz="216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467544" y="4213746"/>
              <a:ext cx="3096344" cy="1286249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720"/>
                </a:spcAft>
                <a:buFont typeface="Arial" pitchFamily="34" charset="0"/>
                <a:buChar char="•"/>
              </a:pPr>
              <a:r>
                <a:rPr lang="en-US" altLang="zh-CN" sz="192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920" dirty="0">
                  <a:latin typeface="微软雅黑" pitchFamily="34" charset="-122"/>
                  <a:ea typeface="微软雅黑" pitchFamily="34" charset="-122"/>
                </a:rPr>
                <a:t>百度文库：视频课程</a:t>
              </a:r>
              <a:endParaRPr lang="en-US" altLang="zh-CN" sz="192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spcAft>
                  <a:spcPts val="720"/>
                </a:spcAft>
                <a:buFont typeface="Arial" pitchFamily="34" charset="0"/>
                <a:buChar char="•"/>
              </a:pPr>
              <a:r>
                <a:rPr lang="en-US" altLang="zh-CN" sz="192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920" dirty="0">
                  <a:latin typeface="微软雅黑" pitchFamily="34" charset="-122"/>
                  <a:ea typeface="微软雅黑" pitchFamily="34" charset="-122"/>
                </a:rPr>
                <a:t>百度视频：内容开放平台</a:t>
              </a:r>
              <a:endParaRPr lang="en-US" altLang="zh-CN" sz="192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spcAft>
                  <a:spcPts val="720"/>
                </a:spcAft>
                <a:buFont typeface="Arial" pitchFamily="34" charset="0"/>
                <a:buChar char="•"/>
              </a:pPr>
              <a:r>
                <a:rPr lang="en-US" altLang="zh-CN" sz="192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920" dirty="0">
                  <a:latin typeface="微软雅黑" pitchFamily="34" charset="-122"/>
                  <a:ea typeface="微软雅黑" pitchFamily="34" charset="-122"/>
                </a:rPr>
                <a:t>百度新闻：自媒体直播新闻</a:t>
              </a:r>
              <a:endParaRPr lang="en-US" altLang="zh-CN" sz="192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spcAft>
                  <a:spcPts val="720"/>
                </a:spcAft>
                <a:buFont typeface="Arial" pitchFamily="34" charset="0"/>
                <a:buChar char="•"/>
              </a:pPr>
              <a:r>
                <a:rPr lang="zh-CN" altLang="en-US" sz="1920" dirty="0">
                  <a:latin typeface="微软雅黑" pitchFamily="34" charset="-122"/>
                  <a:ea typeface="微软雅黑" pitchFamily="34" charset="-122"/>
                </a:rPr>
                <a:t> 百度品专：视频广告</a:t>
              </a:r>
              <a:endParaRPr lang="en-US" altLang="zh-CN" sz="192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32040" y="4285754"/>
              <a:ext cx="2664296" cy="890415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720"/>
                </a:spcAft>
              </a:pPr>
              <a:r>
                <a:rPr lang="zh-CN" altLang="en-US" sz="1920" b="1" dirty="0">
                  <a:latin typeface="微软雅黑" pitchFamily="34" charset="-122"/>
                  <a:ea typeface="微软雅黑" pitchFamily="34" charset="-122"/>
                </a:rPr>
                <a:t>开放云</a:t>
              </a:r>
              <a:endParaRPr lang="en-US" altLang="zh-CN" sz="1920" b="1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spcAft>
                  <a:spcPts val="720"/>
                </a:spcAft>
              </a:pPr>
              <a:r>
                <a:rPr lang="zh-CN" altLang="en-US" sz="1920" dirty="0">
                  <a:latin typeface="微软雅黑" pitchFamily="34" charset="-122"/>
                  <a:ea typeface="微软雅黑" pitchFamily="34" charset="-122"/>
                </a:rPr>
                <a:t>同时也为开放云的客户建立内容传播和分发渠道</a:t>
              </a:r>
              <a:endParaRPr lang="en-US" altLang="zh-CN" sz="192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3707904" y="4789810"/>
              <a:ext cx="792088" cy="0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3707904" y="4379248"/>
              <a:ext cx="792088" cy="323165"/>
            </a:xfrm>
            <a:prstGeom prst="rect">
              <a:avLst/>
            </a:prstGeom>
            <a:ln>
              <a:noFill/>
              <a:prstDash val="sysDot"/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720"/>
                </a:spcAft>
              </a:pPr>
              <a:r>
                <a:rPr lang="zh-CN" altLang="en-US" sz="1920" b="1" dirty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</a:rPr>
                <a:t>双赢</a:t>
              </a:r>
              <a:endParaRPr lang="en-US" altLang="zh-CN" sz="192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064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项目背景</a:t>
            </a:r>
            <a:r>
              <a:rPr kumimoji="1" lang="en-US" altLang="zh-CN" dirty="0" smtClean="0">
                <a:solidFill>
                  <a:schemeClr val="tx1"/>
                </a:solidFill>
              </a:rPr>
              <a:t>—</a:t>
            </a:r>
            <a:r>
              <a:rPr kumimoji="1" lang="zh-CN" altLang="en-US" dirty="0" smtClean="0">
                <a:solidFill>
                  <a:srgbClr val="FF0000"/>
                </a:solidFill>
              </a:rPr>
              <a:t>分发</a:t>
            </a:r>
            <a:r>
              <a:rPr kumimoji="1" lang="zh-CN" altLang="en-US" dirty="0" smtClean="0">
                <a:solidFill>
                  <a:schemeClr val="tx1"/>
                </a:solidFill>
              </a:rPr>
              <a:t>是搭建媒体云服务平台的重要一环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389472"/>
            <a:ext cx="1958009" cy="418802"/>
          </a:xfrm>
        </p:spPr>
        <p:txBody>
          <a:bodyPr/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应用场景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655501974"/>
              </p:ext>
            </p:extLst>
          </p:nvPr>
        </p:nvGraphicFramePr>
        <p:xfrm>
          <a:off x="640650" y="3933056"/>
          <a:ext cx="1512168" cy="2805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组 18"/>
          <p:cNvGrpSpPr/>
          <p:nvPr/>
        </p:nvGrpSpPr>
        <p:grpSpPr>
          <a:xfrm>
            <a:off x="983432" y="1626029"/>
            <a:ext cx="10225136" cy="1442931"/>
            <a:chOff x="983432" y="1675753"/>
            <a:chExt cx="10225136" cy="1442931"/>
          </a:xfrm>
        </p:grpSpPr>
        <p:sp>
          <p:nvSpPr>
            <p:cNvPr id="12" name="任意形状 11"/>
            <p:cNvSpPr/>
            <p:nvPr/>
          </p:nvSpPr>
          <p:spPr>
            <a:xfrm>
              <a:off x="983432" y="2229240"/>
              <a:ext cx="1451911" cy="394004"/>
            </a:xfrm>
            <a:custGeom>
              <a:avLst/>
              <a:gdLst>
                <a:gd name="connsiteX0" fmla="*/ 0 w 788009"/>
                <a:gd name="connsiteY0" fmla="*/ 39400 h 394004"/>
                <a:gd name="connsiteX1" fmla="*/ 39400 w 788009"/>
                <a:gd name="connsiteY1" fmla="*/ 0 h 394004"/>
                <a:gd name="connsiteX2" fmla="*/ 748609 w 788009"/>
                <a:gd name="connsiteY2" fmla="*/ 0 h 394004"/>
                <a:gd name="connsiteX3" fmla="*/ 788009 w 788009"/>
                <a:gd name="connsiteY3" fmla="*/ 39400 h 394004"/>
                <a:gd name="connsiteX4" fmla="*/ 788009 w 788009"/>
                <a:gd name="connsiteY4" fmla="*/ 354604 h 394004"/>
                <a:gd name="connsiteX5" fmla="*/ 748609 w 788009"/>
                <a:gd name="connsiteY5" fmla="*/ 394004 h 394004"/>
                <a:gd name="connsiteX6" fmla="*/ 39400 w 788009"/>
                <a:gd name="connsiteY6" fmla="*/ 394004 h 394004"/>
                <a:gd name="connsiteX7" fmla="*/ 0 w 788009"/>
                <a:gd name="connsiteY7" fmla="*/ 354604 h 394004"/>
                <a:gd name="connsiteX8" fmla="*/ 0 w 788009"/>
                <a:gd name="connsiteY8" fmla="*/ 39400 h 3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009" h="394004">
                  <a:moveTo>
                    <a:pt x="0" y="39400"/>
                  </a:moveTo>
                  <a:cubicBezTo>
                    <a:pt x="0" y="17640"/>
                    <a:pt x="17640" y="0"/>
                    <a:pt x="39400" y="0"/>
                  </a:cubicBezTo>
                  <a:lnTo>
                    <a:pt x="748609" y="0"/>
                  </a:lnTo>
                  <a:cubicBezTo>
                    <a:pt x="770369" y="0"/>
                    <a:pt x="788009" y="17640"/>
                    <a:pt x="788009" y="39400"/>
                  </a:cubicBezTo>
                  <a:lnTo>
                    <a:pt x="788009" y="354604"/>
                  </a:lnTo>
                  <a:cubicBezTo>
                    <a:pt x="788009" y="376364"/>
                    <a:pt x="770369" y="394004"/>
                    <a:pt x="748609" y="394004"/>
                  </a:cubicBezTo>
                  <a:lnTo>
                    <a:pt x="39400" y="394004"/>
                  </a:lnTo>
                  <a:cubicBezTo>
                    <a:pt x="17640" y="394004"/>
                    <a:pt x="0" y="376364"/>
                    <a:pt x="0" y="354604"/>
                  </a:cubicBezTo>
                  <a:lnTo>
                    <a:pt x="0" y="3940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830" tIns="34400" rIns="45830" bIns="34400" numCol="1" spcCol="127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kumimoji="1" lang="zh-CN" altLang="en-US" sz="1800" kern="1200" dirty="0" smtClean="0"/>
                <a:t>媒体云服务</a:t>
              </a:r>
              <a:endParaRPr lang="zh-CN" altLang="en-US" sz="1800" kern="1200" dirty="0"/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3002926" y="2573914"/>
              <a:ext cx="2109447" cy="394004"/>
            </a:xfrm>
            <a:custGeom>
              <a:avLst/>
              <a:gdLst>
                <a:gd name="connsiteX0" fmla="*/ 0 w 788009"/>
                <a:gd name="connsiteY0" fmla="*/ 39400 h 394004"/>
                <a:gd name="connsiteX1" fmla="*/ 39400 w 788009"/>
                <a:gd name="connsiteY1" fmla="*/ 0 h 394004"/>
                <a:gd name="connsiteX2" fmla="*/ 748609 w 788009"/>
                <a:gd name="connsiteY2" fmla="*/ 0 h 394004"/>
                <a:gd name="connsiteX3" fmla="*/ 788009 w 788009"/>
                <a:gd name="connsiteY3" fmla="*/ 39400 h 394004"/>
                <a:gd name="connsiteX4" fmla="*/ 788009 w 788009"/>
                <a:gd name="connsiteY4" fmla="*/ 354604 h 394004"/>
                <a:gd name="connsiteX5" fmla="*/ 748609 w 788009"/>
                <a:gd name="connsiteY5" fmla="*/ 394004 h 394004"/>
                <a:gd name="connsiteX6" fmla="*/ 39400 w 788009"/>
                <a:gd name="connsiteY6" fmla="*/ 394004 h 394004"/>
                <a:gd name="connsiteX7" fmla="*/ 0 w 788009"/>
                <a:gd name="connsiteY7" fmla="*/ 354604 h 394004"/>
                <a:gd name="connsiteX8" fmla="*/ 0 w 788009"/>
                <a:gd name="connsiteY8" fmla="*/ 39400 h 3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009" h="394004">
                  <a:moveTo>
                    <a:pt x="0" y="39400"/>
                  </a:moveTo>
                  <a:cubicBezTo>
                    <a:pt x="0" y="17640"/>
                    <a:pt x="17640" y="0"/>
                    <a:pt x="39400" y="0"/>
                  </a:cubicBezTo>
                  <a:lnTo>
                    <a:pt x="748609" y="0"/>
                  </a:lnTo>
                  <a:cubicBezTo>
                    <a:pt x="770369" y="0"/>
                    <a:pt x="788009" y="17640"/>
                    <a:pt x="788009" y="39400"/>
                  </a:cubicBezTo>
                  <a:lnTo>
                    <a:pt x="788009" y="354604"/>
                  </a:lnTo>
                  <a:cubicBezTo>
                    <a:pt x="788009" y="376364"/>
                    <a:pt x="770369" y="394004"/>
                    <a:pt x="748609" y="394004"/>
                  </a:cubicBezTo>
                  <a:lnTo>
                    <a:pt x="39400" y="394004"/>
                  </a:lnTo>
                  <a:cubicBezTo>
                    <a:pt x="17640" y="394004"/>
                    <a:pt x="0" y="376364"/>
                    <a:pt x="0" y="354604"/>
                  </a:cubicBezTo>
                  <a:lnTo>
                    <a:pt x="0" y="3940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830" tIns="34400" rIns="45830" bIns="34400" numCol="1" spcCol="1270" anchor="ctr" anchorCtr="0">
              <a:noAutofit/>
            </a:bodyPr>
            <a:lstStyle/>
            <a:p>
              <a:pPr indent="-216000">
                <a:spcAft>
                  <a:spcPts val="720"/>
                </a:spcAft>
                <a:buSzPct val="70000"/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视频直播</a:t>
              </a:r>
              <a:r>
                <a: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点播服务</a:t>
              </a:r>
              <a:endParaRPr lang="en-US" altLang="zh-CN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3002926" y="1782107"/>
              <a:ext cx="2109447" cy="394004"/>
            </a:xfrm>
            <a:custGeom>
              <a:avLst/>
              <a:gdLst>
                <a:gd name="connsiteX0" fmla="*/ 0 w 788009"/>
                <a:gd name="connsiteY0" fmla="*/ 39400 h 394004"/>
                <a:gd name="connsiteX1" fmla="*/ 39400 w 788009"/>
                <a:gd name="connsiteY1" fmla="*/ 0 h 394004"/>
                <a:gd name="connsiteX2" fmla="*/ 748609 w 788009"/>
                <a:gd name="connsiteY2" fmla="*/ 0 h 394004"/>
                <a:gd name="connsiteX3" fmla="*/ 788009 w 788009"/>
                <a:gd name="connsiteY3" fmla="*/ 39400 h 394004"/>
                <a:gd name="connsiteX4" fmla="*/ 788009 w 788009"/>
                <a:gd name="connsiteY4" fmla="*/ 354604 h 394004"/>
                <a:gd name="connsiteX5" fmla="*/ 748609 w 788009"/>
                <a:gd name="connsiteY5" fmla="*/ 394004 h 394004"/>
                <a:gd name="connsiteX6" fmla="*/ 39400 w 788009"/>
                <a:gd name="connsiteY6" fmla="*/ 394004 h 394004"/>
                <a:gd name="connsiteX7" fmla="*/ 0 w 788009"/>
                <a:gd name="connsiteY7" fmla="*/ 354604 h 394004"/>
                <a:gd name="connsiteX8" fmla="*/ 0 w 788009"/>
                <a:gd name="connsiteY8" fmla="*/ 39400 h 3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8009" h="394004">
                  <a:moveTo>
                    <a:pt x="0" y="39400"/>
                  </a:moveTo>
                  <a:cubicBezTo>
                    <a:pt x="0" y="17640"/>
                    <a:pt x="17640" y="0"/>
                    <a:pt x="39400" y="0"/>
                  </a:cubicBezTo>
                  <a:lnTo>
                    <a:pt x="748609" y="0"/>
                  </a:lnTo>
                  <a:cubicBezTo>
                    <a:pt x="770369" y="0"/>
                    <a:pt x="788009" y="17640"/>
                    <a:pt x="788009" y="39400"/>
                  </a:cubicBezTo>
                  <a:lnTo>
                    <a:pt x="788009" y="354604"/>
                  </a:lnTo>
                  <a:cubicBezTo>
                    <a:pt x="788009" y="376364"/>
                    <a:pt x="770369" y="394004"/>
                    <a:pt x="748609" y="394004"/>
                  </a:cubicBezTo>
                  <a:lnTo>
                    <a:pt x="39400" y="394004"/>
                  </a:lnTo>
                  <a:cubicBezTo>
                    <a:pt x="17640" y="394004"/>
                    <a:pt x="0" y="376364"/>
                    <a:pt x="0" y="354604"/>
                  </a:cubicBezTo>
                  <a:lnTo>
                    <a:pt x="0" y="3940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830" tIns="34400" rIns="45830" bIns="3440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图片云处理服务</a:t>
              </a:r>
              <a:endParaRPr lang="zh-CN" altLang="en-US" sz="1800" kern="12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直线箭头连接符 17"/>
            <p:cNvCxnSpPr/>
            <p:nvPr/>
          </p:nvCxnSpPr>
          <p:spPr bwMode="auto">
            <a:xfrm flipV="1">
              <a:off x="2438442" y="1922249"/>
              <a:ext cx="564484" cy="50797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直线箭头连接符 19"/>
            <p:cNvCxnSpPr/>
            <p:nvPr/>
          </p:nvCxnSpPr>
          <p:spPr bwMode="auto">
            <a:xfrm>
              <a:off x="2438442" y="2430228"/>
              <a:ext cx="564484" cy="39780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矩形 21"/>
            <p:cNvSpPr/>
            <p:nvPr/>
          </p:nvSpPr>
          <p:spPr>
            <a:xfrm>
              <a:off x="5282643" y="2472353"/>
              <a:ext cx="592592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216000">
                <a:spcAft>
                  <a:spcPts val="720"/>
                </a:spcAft>
                <a:buSzPct val="70000"/>
              </a:pPr>
              <a:r>
                <a:rPr lang="zh-CN" altLang="en-US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提供从视频采集到播放的完整平台能力，让业务方快速搭建直播站点、视频网站等</a:t>
              </a:r>
              <a:endParaRPr lang="en-US" altLang="zh-CN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288589" y="1675753"/>
              <a:ext cx="591997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216000">
                <a:spcAft>
                  <a:spcPts val="720"/>
                </a:spcAft>
                <a:buSzPct val="70000"/>
              </a:pPr>
              <a:r>
                <a:rPr lang="zh-CN" altLang="en-US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提供缩略、裁剪等实时图片处理云服务，满足移动端图片适配和编辑</a:t>
              </a:r>
              <a:endParaRPr lang="en-US" altLang="zh-CN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5" name="内容占位符 2"/>
          <p:cNvSpPr txBox="1">
            <a:spLocks/>
          </p:cNvSpPr>
          <p:nvPr/>
        </p:nvSpPr>
        <p:spPr bwMode="auto">
          <a:xfrm>
            <a:off x="602516" y="3245198"/>
            <a:ext cx="2213741" cy="41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18DE"/>
              </a:buClr>
              <a:buSzPct val="15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18DE"/>
              </a:buClr>
              <a:buSzPct val="15000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18DE"/>
              </a:buClr>
              <a:buSzPct val="15000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18DE"/>
              </a:buClr>
              <a:buSzPct val="15000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318DE"/>
              </a:buClr>
              <a:buSzPct val="15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318DE"/>
              </a:buClr>
              <a:buSzPct val="15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318DE"/>
              </a:buClr>
              <a:buSzPct val="15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318DE"/>
              </a:buClr>
              <a:buSzPct val="15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318DE"/>
              </a:buClr>
              <a:buSzPct val="15000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 smtClean="0">
                <a:latin typeface="微软雅黑" pitchFamily="34" charset="-122"/>
                <a:ea typeface="微软雅黑" pitchFamily="34" charset="-122"/>
              </a:rPr>
              <a:t>技术过程</a:t>
            </a:r>
            <a:endParaRPr lang="en-US" altLang="zh-CN" sz="2400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00304" y="3596186"/>
            <a:ext cx="2782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16000">
              <a:spcAft>
                <a:spcPts val="720"/>
              </a:spcAft>
              <a:buSzPct val="70000"/>
            </a:pP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场景：演唱会现场直播</a:t>
            </a:r>
            <a:endParaRPr lang="en-US" altLang="zh-CN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500304" y="4006560"/>
            <a:ext cx="4084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16000">
              <a:spcAft>
                <a:spcPts val="720"/>
              </a:spcAft>
              <a:buSzPct val="70000"/>
            </a:pP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带宽要求：</a:t>
            </a:r>
            <a:r>
              <a:rPr lang="en-US" altLang="zh-CN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1w</a:t>
            </a: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1Mbps=10Gbps</a:t>
            </a:r>
            <a:r>
              <a:rPr lang="zh-CN" altLang="en-US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带宽</a:t>
            </a:r>
            <a:endParaRPr lang="en-US" altLang="zh-CN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538" y="4461522"/>
            <a:ext cx="2955637" cy="19375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960" y="4461522"/>
            <a:ext cx="2349886" cy="193758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7712" y="4461522"/>
            <a:ext cx="1105950" cy="108772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 bwMode="auto">
          <a:xfrm>
            <a:off x="6892399" y="3748390"/>
            <a:ext cx="576064" cy="4428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79839" y="3639793"/>
            <a:ext cx="2723823" cy="7360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-216000">
              <a:spcAft>
                <a:spcPts val="720"/>
              </a:spcAft>
              <a:buSzPct val="70000"/>
              <a:defRPr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用户自建或仅源站服务器</a:t>
            </a:r>
          </a:p>
          <a:p>
            <a:r>
              <a:rPr lang="zh-CN" altLang="en-US" dirty="0"/>
              <a:t>都</a:t>
            </a:r>
            <a:r>
              <a:rPr lang="zh-CN" altLang="en-US" dirty="0">
                <a:solidFill>
                  <a:srgbClr val="FF0000"/>
                </a:solidFill>
              </a:rPr>
              <a:t>不能满足带宽要求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1762" y="4461522"/>
            <a:ext cx="1105950" cy="108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4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53046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  <a:latin typeface="+mn-ea"/>
                <a:ea typeface="+mn-ea"/>
              </a:rPr>
              <a:t>项目背景</a:t>
            </a:r>
            <a:r>
              <a:rPr kumimoji="1" lang="en-US" altLang="zh-CN" dirty="0" smtClean="0">
                <a:solidFill>
                  <a:schemeClr val="tx1"/>
                </a:solidFill>
                <a:latin typeface="+mn-ea"/>
                <a:ea typeface="+mn-ea"/>
              </a:rPr>
              <a:t>—</a:t>
            </a:r>
            <a:r>
              <a:rPr kumimoji="1" lang="zh-CN" altLang="en-US" dirty="0" smtClean="0">
                <a:solidFill>
                  <a:schemeClr val="tx1"/>
                </a:solidFill>
                <a:latin typeface="+mn-ea"/>
                <a:ea typeface="+mn-ea"/>
              </a:rPr>
              <a:t>设计基于</a:t>
            </a:r>
            <a:r>
              <a:rPr kumimoji="1" lang="en-US" altLang="zh-CN" dirty="0" smtClean="0">
                <a:solidFill>
                  <a:schemeClr val="tx1"/>
                </a:solidFill>
                <a:latin typeface="+mn-ea"/>
                <a:ea typeface="+mn-ea"/>
              </a:rPr>
              <a:t>RTMP</a:t>
            </a:r>
            <a:r>
              <a:rPr kumimoji="1" lang="zh-CN" altLang="en-US" dirty="0" smtClean="0">
                <a:solidFill>
                  <a:schemeClr val="tx1"/>
                </a:solidFill>
                <a:latin typeface="+mn-ea"/>
                <a:ea typeface="+mn-ea"/>
              </a:rPr>
              <a:t>协议的低延迟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流媒体</a:t>
            </a:r>
            <a:r>
              <a:rPr kumimoji="1" lang="en-US" altLang="zh-CN" dirty="0">
                <a:solidFill>
                  <a:srgbClr val="FF0000"/>
                </a:solidFill>
                <a:latin typeface="+mn-ea"/>
                <a:ea typeface="+mn-ea"/>
              </a:rPr>
              <a:t>CDN</a:t>
            </a:r>
            <a:endParaRPr kumimoji="1"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7035" y="3205387"/>
            <a:ext cx="1746876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依托于百度开放云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  <a:ea typeface="+mn-ea"/>
              </a:rPr>
              <a:t>CDN</a:t>
            </a:r>
            <a:endParaRPr lang="zh-CN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01245" y="2342440"/>
            <a:ext cx="342666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ea"/>
                <a:ea typeface="+mn-ea"/>
              </a:rPr>
              <a:t>HLS</a:t>
            </a:r>
            <a:r>
              <a:rPr lang="zh-CN" altLang="en-US" dirty="0" smtClean="0">
                <a:latin typeface="+mn-ea"/>
                <a:ea typeface="+mn-ea"/>
              </a:rPr>
              <a:t>类型直播：延迟较高：</a:t>
            </a:r>
            <a:r>
              <a:rPr lang="en-US" altLang="zh-CN" dirty="0" smtClean="0">
                <a:latin typeface="+mn-ea"/>
                <a:ea typeface="+mn-ea"/>
              </a:rPr>
              <a:t>20s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0" name="下箭头 9"/>
          <p:cNvSpPr/>
          <p:nvPr/>
        </p:nvSpPr>
        <p:spPr bwMode="auto">
          <a:xfrm>
            <a:off x="1362507" y="2630601"/>
            <a:ext cx="773053" cy="294343"/>
          </a:xfrm>
          <a:prstGeom prst="downArrow">
            <a:avLst/>
          </a:prstGeom>
          <a:solidFill>
            <a:schemeClr val="accent1"/>
          </a:solidFill>
          <a:ln w="31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70038"/>
            <a:ext cx="877888" cy="70683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 smtClean="0">
                <a:latin typeface="+mn-ea"/>
              </a:rPr>
              <a:t>  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49400" y="1807701"/>
            <a:ext cx="182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分发技术</a:t>
            </a:r>
            <a:endParaRPr lang="zh-CN" altLang="en-US" sz="2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79776" y="4149080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流媒体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  <a:ea typeface="+mn-ea"/>
              </a:rPr>
              <a:t>CDN</a:t>
            </a:r>
            <a:endParaRPr lang="zh-CN" altLang="en-US" sz="24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1784" y="2764429"/>
            <a:ext cx="2817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+mn-ea"/>
                <a:ea typeface="+mn-ea"/>
              </a:rPr>
              <a:t>HLS</a:t>
            </a:r>
            <a:r>
              <a:rPr lang="zh-CN" altLang="en-US" dirty="0" smtClean="0">
                <a:latin typeface="+mn-ea"/>
                <a:ea typeface="+mn-ea"/>
              </a:rPr>
              <a:t>协议</a:t>
            </a:r>
            <a:r>
              <a:rPr lang="zh-CN" altLang="en-US" dirty="0">
                <a:latin typeface="+mn-ea"/>
                <a:ea typeface="+mn-ea"/>
              </a:rPr>
              <a:t>：</a:t>
            </a:r>
            <a:r>
              <a:rPr lang="zh-CN" altLang="en-US" dirty="0" smtClean="0">
                <a:latin typeface="+mn-ea"/>
                <a:ea typeface="+mn-ea"/>
              </a:rPr>
              <a:t>基于</a:t>
            </a:r>
            <a:r>
              <a:rPr lang="en-US" altLang="zh-CN" dirty="0" smtClean="0">
                <a:latin typeface="+mn-ea"/>
                <a:ea typeface="+mn-ea"/>
              </a:rPr>
              <a:t>File</a:t>
            </a:r>
            <a:r>
              <a:rPr lang="zh-CN" altLang="en-US" dirty="0" smtClean="0">
                <a:latin typeface="+mn-ea"/>
                <a:ea typeface="+mn-ea"/>
              </a:rPr>
              <a:t>型</a:t>
            </a:r>
            <a:r>
              <a:rPr lang="en-US" altLang="zh-CN" dirty="0" smtClean="0">
                <a:latin typeface="+mn-ea"/>
                <a:ea typeface="+mn-ea"/>
              </a:rPr>
              <a:t>CDN+BOS</a:t>
            </a:r>
            <a:r>
              <a:rPr lang="zh-CN" altLang="en-US" dirty="0" smtClean="0">
                <a:latin typeface="+mn-ea"/>
                <a:ea typeface="+mn-ea"/>
              </a:rPr>
              <a:t>对象存储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16080" y="3457322"/>
            <a:ext cx="4311829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2"/>
            <a:r>
              <a:rPr kumimoji="1" lang="en-US" altLang="zh-CN" dirty="0" smtClean="0">
                <a:latin typeface="+mn-ea"/>
                <a:ea typeface="+mn-ea"/>
              </a:rPr>
              <a:t>RTMP</a:t>
            </a:r>
            <a:r>
              <a:rPr kumimoji="1" lang="zh-CN" altLang="en-US" dirty="0" smtClean="0">
                <a:latin typeface="+mn-ea"/>
                <a:ea typeface="+mn-ea"/>
              </a:rPr>
              <a:t>直播：是</a:t>
            </a:r>
            <a:r>
              <a:rPr kumimoji="1" lang="zh-CN" altLang="en-US" dirty="0">
                <a:latin typeface="+mn-ea"/>
                <a:ea typeface="+mn-ea"/>
              </a:rPr>
              <a:t>目前业界公认的低延迟直播协议，平均延迟约</a:t>
            </a:r>
            <a:r>
              <a:rPr kumimoji="1" lang="en-US" altLang="zh-CN" dirty="0">
                <a:latin typeface="+mn-ea"/>
                <a:ea typeface="+mn-ea"/>
              </a:rPr>
              <a:t>3-5</a:t>
            </a:r>
            <a:r>
              <a:rPr kumimoji="1" lang="zh-CN" altLang="en-US" dirty="0">
                <a:latin typeface="+mn-ea"/>
                <a:ea typeface="+mn-ea"/>
              </a:rPr>
              <a:t>秒</a:t>
            </a:r>
          </a:p>
        </p:txBody>
      </p:sp>
      <p:cxnSp>
        <p:nvCxnSpPr>
          <p:cNvPr id="4" name="直线箭头连接符 3"/>
          <p:cNvCxnSpPr/>
          <p:nvPr/>
        </p:nvCxnSpPr>
        <p:spPr bwMode="auto">
          <a:xfrm flipV="1">
            <a:off x="6667817" y="2564426"/>
            <a:ext cx="805160" cy="3755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直线箭头连接符 34"/>
          <p:cNvCxnSpPr>
            <a:endCxn id="3" idx="1"/>
          </p:cNvCxnSpPr>
          <p:nvPr/>
        </p:nvCxnSpPr>
        <p:spPr bwMode="auto">
          <a:xfrm flipV="1">
            <a:off x="2776736" y="2466844"/>
            <a:ext cx="1345305" cy="10193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文本框 11"/>
          <p:cNvSpPr txBox="1"/>
          <p:nvPr/>
        </p:nvSpPr>
        <p:spPr>
          <a:xfrm>
            <a:off x="4081118" y="370340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+mn-ea"/>
                <a:ea typeface="+mn-ea"/>
              </a:rPr>
              <a:t>直播方案</a:t>
            </a:r>
            <a:r>
              <a:rPr kumimoji="1" lang="en-US" altLang="zh-CN" dirty="0" smtClean="0">
                <a:latin typeface="+mn-ea"/>
                <a:ea typeface="+mn-ea"/>
              </a:rPr>
              <a:t>2</a:t>
            </a:r>
            <a:r>
              <a:rPr kumimoji="1" lang="zh-CN" altLang="en-US" dirty="0" smtClean="0">
                <a:latin typeface="+mn-ea"/>
                <a:ea typeface="+mn-ea"/>
              </a:rPr>
              <a:t> </a:t>
            </a:r>
            <a:endParaRPr kumimoji="1" lang="zh-CN" altLang="en-US" dirty="0">
              <a:latin typeface="+mn-ea"/>
              <a:ea typeface="+mn-ea"/>
            </a:endParaRPr>
          </a:p>
        </p:txBody>
      </p:sp>
      <p:cxnSp>
        <p:nvCxnSpPr>
          <p:cNvPr id="37" name="直线箭头连接符 36"/>
          <p:cNvCxnSpPr/>
          <p:nvPr/>
        </p:nvCxnSpPr>
        <p:spPr bwMode="auto">
          <a:xfrm flipV="1">
            <a:off x="6060400" y="3845180"/>
            <a:ext cx="1491531" cy="1395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直线箭头连接符 42"/>
          <p:cNvCxnSpPr/>
          <p:nvPr/>
        </p:nvCxnSpPr>
        <p:spPr bwMode="auto">
          <a:xfrm>
            <a:off x="6667817" y="2939958"/>
            <a:ext cx="965061" cy="1161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文本框 24"/>
          <p:cNvSpPr txBox="1"/>
          <p:nvPr/>
        </p:nvSpPr>
        <p:spPr>
          <a:xfrm>
            <a:off x="7718627" y="2818086"/>
            <a:ext cx="339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+mn-ea"/>
                <a:ea typeface="+mn-ea"/>
              </a:rPr>
              <a:t>现有</a:t>
            </a:r>
            <a:r>
              <a:rPr kumimoji="1" lang="en-US" altLang="zh-CN" dirty="0" smtClean="0">
                <a:latin typeface="+mn-ea"/>
                <a:ea typeface="+mn-ea"/>
              </a:rPr>
              <a:t>File</a:t>
            </a:r>
            <a:r>
              <a:rPr kumimoji="1" lang="zh-CN" altLang="en-US" dirty="0" smtClean="0">
                <a:latin typeface="+mn-ea"/>
                <a:ea typeface="+mn-ea"/>
              </a:rPr>
              <a:t> </a:t>
            </a:r>
            <a:r>
              <a:rPr kumimoji="1" lang="en-US" altLang="zh-CN" dirty="0" smtClean="0">
                <a:latin typeface="+mn-ea"/>
                <a:ea typeface="+mn-ea"/>
              </a:rPr>
              <a:t>CDN</a:t>
            </a:r>
            <a:r>
              <a:rPr kumimoji="1" lang="zh-CN" altLang="en-US" dirty="0">
                <a:latin typeface="+mn-ea"/>
                <a:ea typeface="+mn-ea"/>
              </a:rPr>
              <a:t>：</a:t>
            </a:r>
            <a:r>
              <a:rPr kumimoji="1" lang="zh-CN" altLang="en-US" dirty="0" smtClean="0">
                <a:latin typeface="+mn-ea"/>
                <a:ea typeface="+mn-ea"/>
              </a:rPr>
              <a:t>兼容</a:t>
            </a:r>
            <a:r>
              <a:rPr kumimoji="1" lang="en-US" altLang="zh-CN" dirty="0" smtClean="0">
                <a:latin typeface="+mn-ea"/>
                <a:ea typeface="+mn-ea"/>
              </a:rPr>
              <a:t>HLS</a:t>
            </a:r>
            <a:r>
              <a:rPr kumimoji="1" lang="zh-CN" altLang="en-US" dirty="0" smtClean="0">
                <a:latin typeface="+mn-ea"/>
                <a:ea typeface="+mn-ea"/>
              </a:rPr>
              <a:t>协议</a:t>
            </a:r>
            <a:endParaRPr kumimoji="1" lang="zh-CN" altLang="en-US" dirty="0">
              <a:latin typeface="+mn-ea"/>
              <a:ea typeface="+mn-ea"/>
            </a:endParaRPr>
          </a:p>
        </p:txBody>
      </p:sp>
      <p:cxnSp>
        <p:nvCxnSpPr>
          <p:cNvPr id="46" name="直线箭头连接符 45"/>
          <p:cNvCxnSpPr>
            <a:endCxn id="33" idx="1"/>
          </p:cNvCxnSpPr>
          <p:nvPr/>
        </p:nvCxnSpPr>
        <p:spPr bwMode="auto">
          <a:xfrm>
            <a:off x="6060400" y="3984727"/>
            <a:ext cx="1677581" cy="6534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文本框 32"/>
          <p:cNvSpPr txBox="1"/>
          <p:nvPr/>
        </p:nvSpPr>
        <p:spPr>
          <a:xfrm>
            <a:off x="7737981" y="445355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+mn-ea"/>
                <a:ea typeface="+mn-ea"/>
              </a:rPr>
              <a:t>需要单独设计开发部署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51" name="下箭头 50"/>
          <p:cNvSpPr/>
          <p:nvPr/>
        </p:nvSpPr>
        <p:spPr bwMode="auto">
          <a:xfrm>
            <a:off x="4591636" y="4807435"/>
            <a:ext cx="773053" cy="294343"/>
          </a:xfrm>
          <a:prstGeom prst="downArrow">
            <a:avLst/>
          </a:prstGeom>
          <a:solidFill>
            <a:schemeClr val="accent1"/>
          </a:solidFill>
          <a:ln w="31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42643" y="5248390"/>
            <a:ext cx="5545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kumimoji="1" lang="zh-CN" altLang="en-US" dirty="0" smtClean="0">
                <a:latin typeface="+mn-ea"/>
                <a:ea typeface="+mn-ea"/>
              </a:rPr>
              <a:t>为媒体云提供</a:t>
            </a:r>
            <a:r>
              <a:rPr kumimoji="1" lang="zh-CN" altLang="en-US" dirty="0">
                <a:latin typeface="+mn-ea"/>
                <a:ea typeface="+mn-ea"/>
              </a:rPr>
              <a:t>低延迟直播分发能力</a:t>
            </a:r>
          </a:p>
          <a:p>
            <a:pPr lvl="2"/>
            <a:r>
              <a:rPr kumimoji="1" lang="zh-CN" altLang="en-US" dirty="0" smtClean="0">
                <a:latin typeface="+mn-ea"/>
                <a:ea typeface="+mn-ea"/>
              </a:rPr>
              <a:t>为百度</a:t>
            </a:r>
            <a:r>
              <a:rPr kumimoji="1" lang="en-US" altLang="zh-CN" dirty="0">
                <a:latin typeface="+mn-ea"/>
                <a:ea typeface="+mn-ea"/>
              </a:rPr>
              <a:t>CDN</a:t>
            </a:r>
            <a:r>
              <a:rPr kumimoji="1" lang="zh-CN" altLang="en-US" dirty="0">
                <a:latin typeface="+mn-ea"/>
                <a:ea typeface="+mn-ea"/>
              </a:rPr>
              <a:t>具备低延迟流媒体分发能力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888088" y="5386889"/>
            <a:ext cx="387798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设计目标：低延迟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  <a:ea typeface="+mn-ea"/>
              </a:rPr>
              <a:t>、</a:t>
            </a:r>
            <a:r>
              <a:rPr kumimoji="1"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高并发、可扩展</a:t>
            </a:r>
            <a:endParaRPr kumimoji="1"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22041" y="2282178"/>
            <a:ext cx="124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+mn-ea"/>
                <a:ea typeface="+mn-ea"/>
              </a:rPr>
              <a:t>直播方案</a:t>
            </a:r>
            <a:r>
              <a:rPr lang="en-US" altLang="zh-CN" dirty="0">
                <a:latin typeface="+mn-ea"/>
                <a:ea typeface="+mn-ea"/>
              </a:rPr>
              <a:t>1</a:t>
            </a:r>
            <a:endParaRPr lang="zh-CN" altLang="en-US" dirty="0">
              <a:latin typeface="+mn-ea"/>
              <a:ea typeface="+mn-ea"/>
            </a:endParaRPr>
          </a:p>
        </p:txBody>
      </p:sp>
      <p:cxnSp>
        <p:nvCxnSpPr>
          <p:cNvPr id="38" name="直线箭头连接符 37"/>
          <p:cNvCxnSpPr>
            <a:endCxn id="12" idx="1"/>
          </p:cNvCxnSpPr>
          <p:nvPr/>
        </p:nvCxnSpPr>
        <p:spPr bwMode="auto">
          <a:xfrm>
            <a:off x="2769840" y="3603715"/>
            <a:ext cx="1311278" cy="284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1063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89" y="1690688"/>
            <a:ext cx="5071382" cy="42770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tx1"/>
                </a:solidFill>
              </a:rPr>
              <a:t>流媒体</a:t>
            </a:r>
            <a:r>
              <a:rPr kumimoji="1" lang="en-US" altLang="zh-CN" dirty="0" smtClean="0">
                <a:solidFill>
                  <a:schemeClr val="tx1"/>
                </a:solidFill>
              </a:rPr>
              <a:t>CDN-</a:t>
            </a:r>
            <a:r>
              <a:rPr kumimoji="1" lang="zh-CN" altLang="en-US" dirty="0" smtClean="0">
                <a:solidFill>
                  <a:schemeClr val="tx1"/>
                </a:solidFill>
              </a:rPr>
              <a:t>节点内部负载均衡</a:t>
            </a:r>
            <a:r>
              <a:rPr kumimoji="1" lang="en-US" altLang="zh-CN" dirty="0" smtClean="0">
                <a:solidFill>
                  <a:schemeClr val="tx1"/>
                </a:solidFill>
              </a:rPr>
              <a:t>&amp;</a:t>
            </a:r>
            <a:r>
              <a:rPr kumimoji="1" lang="zh-CN" altLang="en-US" dirty="0" smtClean="0">
                <a:solidFill>
                  <a:schemeClr val="tx1"/>
                </a:solidFill>
              </a:rPr>
              <a:t>压力控制实现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90688"/>
            <a:ext cx="6134472" cy="4405312"/>
          </a:xfrm>
        </p:spPr>
        <p:txBody>
          <a:bodyPr>
            <a:normAutofit/>
          </a:bodyPr>
          <a:lstStyle/>
          <a:p>
            <a:r>
              <a:rPr kumimoji="1" lang="zh-CN" altLang="en-US" sz="2000" dirty="0" smtClean="0"/>
              <a:t>目标</a:t>
            </a:r>
            <a:r>
              <a:rPr kumimoji="1" lang="en-US" altLang="zh-CN" sz="2000" dirty="0" smtClean="0"/>
              <a:t>&amp;</a:t>
            </a:r>
            <a:r>
              <a:rPr kumimoji="1" lang="zh-CN" altLang="en-US" sz="2000" dirty="0" smtClean="0"/>
              <a:t>挑战</a:t>
            </a:r>
          </a:p>
          <a:p>
            <a:pPr lvl="1"/>
            <a:r>
              <a:rPr kumimoji="1" lang="zh-CN" altLang="en-US" sz="1800" dirty="0" smtClean="0"/>
              <a:t>节点内部（</a:t>
            </a:r>
            <a:r>
              <a:rPr kumimoji="1" lang="en-US" altLang="zh-CN" sz="1800" dirty="0" smtClean="0"/>
              <a:t>50-200</a:t>
            </a:r>
            <a:r>
              <a:rPr kumimoji="1" lang="zh-CN" altLang="en-US" sz="1800" dirty="0" smtClean="0"/>
              <a:t>台机器）负载均衡</a:t>
            </a:r>
            <a:endParaRPr kumimoji="1" lang="en-US" altLang="zh-CN" sz="1800" dirty="0" smtClean="0"/>
          </a:p>
          <a:p>
            <a:pPr lvl="1"/>
            <a:r>
              <a:rPr kumimoji="1" lang="zh-CN" altLang="en-US" sz="1800" dirty="0" smtClean="0"/>
              <a:t>复用</a:t>
            </a:r>
            <a:r>
              <a:rPr kumimoji="1" lang="en-US" altLang="zh-CN" sz="1800" dirty="0" smtClean="0"/>
              <a:t>CDN</a:t>
            </a:r>
            <a:r>
              <a:rPr kumimoji="1" lang="zh-CN" altLang="en-US" sz="1800" dirty="0" smtClean="0"/>
              <a:t>回源流</a:t>
            </a:r>
            <a:endParaRPr kumimoji="1" lang="en-US" altLang="zh-CN" sz="1800" dirty="0" smtClean="0"/>
          </a:p>
          <a:p>
            <a:pPr lvl="1"/>
            <a:r>
              <a:rPr kumimoji="1" lang="zh-CN" altLang="en-US" sz="1800" dirty="0"/>
              <a:t>带宽资源受限，每台节点机器上下行带宽分别限制</a:t>
            </a:r>
            <a:r>
              <a:rPr kumimoji="1" lang="en-US" altLang="zh-CN" sz="1800" dirty="0" smtClean="0"/>
              <a:t>300Mbps</a:t>
            </a:r>
            <a:endParaRPr kumimoji="1" lang="zh-CN" altLang="en-US" sz="1800" dirty="0" smtClean="0"/>
          </a:p>
          <a:p>
            <a:r>
              <a:rPr kumimoji="1" lang="zh-CN" altLang="en-US" sz="2000" dirty="0" smtClean="0"/>
              <a:t>方案</a:t>
            </a:r>
            <a:r>
              <a:rPr kumimoji="1" lang="en-US" altLang="zh-CN" sz="2000" dirty="0" smtClean="0"/>
              <a:t>&amp;</a:t>
            </a:r>
            <a:r>
              <a:rPr kumimoji="1" lang="zh-CN" altLang="en-US" sz="2000" dirty="0" smtClean="0"/>
              <a:t>思路</a:t>
            </a:r>
          </a:p>
          <a:p>
            <a:pPr lvl="1"/>
            <a:r>
              <a:rPr kumimoji="1" lang="zh-CN" altLang="en-US" sz="1800" dirty="0" smtClean="0"/>
              <a:t>基于状态查询的一致性哈希</a:t>
            </a:r>
            <a:r>
              <a:rPr kumimoji="1" lang="en-US" altLang="zh-CN" sz="1800" dirty="0" smtClean="0"/>
              <a:t>+</a:t>
            </a:r>
            <a:r>
              <a:rPr kumimoji="1" lang="zh-CN" altLang="en-US" sz="1800" dirty="0" smtClean="0"/>
              <a:t>过载迁移</a:t>
            </a:r>
            <a:endParaRPr kumimoji="1" lang="en-US" altLang="zh-CN" sz="1800" dirty="0" smtClean="0"/>
          </a:p>
          <a:p>
            <a:pPr lvl="1"/>
            <a:r>
              <a:rPr kumimoji="1" lang="en-US" altLang="zh-CN" sz="1800" dirty="0" smtClean="0"/>
              <a:t>CDN</a:t>
            </a:r>
            <a:r>
              <a:rPr kumimoji="1" lang="zh-CN" altLang="en-US" sz="1800" dirty="0" smtClean="0"/>
              <a:t>节点内去中心化，不需要部署额外中心服务</a:t>
            </a:r>
          </a:p>
          <a:p>
            <a:pPr lvl="1"/>
            <a:r>
              <a:rPr kumimoji="1" lang="zh-CN" altLang="en-US" sz="1800" dirty="0" smtClean="0"/>
              <a:t>实时压力控制（连接数</a:t>
            </a:r>
            <a:r>
              <a:rPr kumimoji="1" lang="en-US" altLang="zh-CN" sz="1800" dirty="0" smtClean="0"/>
              <a:t>+</a:t>
            </a:r>
            <a:r>
              <a:rPr kumimoji="1" lang="zh-CN" altLang="en-US" sz="1800" dirty="0" smtClean="0"/>
              <a:t>带宽）</a:t>
            </a:r>
          </a:p>
          <a:p>
            <a:r>
              <a:rPr kumimoji="1" lang="zh-CN" altLang="en-US" sz="2000" dirty="0" smtClean="0"/>
              <a:t>效果</a:t>
            </a:r>
            <a:endParaRPr kumimoji="1" lang="zh-CN" altLang="en-US" sz="1800" dirty="0" smtClean="0"/>
          </a:p>
          <a:p>
            <a:pPr lvl="1"/>
            <a:r>
              <a:rPr kumimoji="1" lang="zh-CN" altLang="en-US" sz="1800" dirty="0" smtClean="0"/>
              <a:t>部分机器或服务挂了不影响节点整体可用性</a:t>
            </a:r>
          </a:p>
          <a:p>
            <a:pPr lvl="1"/>
            <a:r>
              <a:rPr kumimoji="1" lang="zh-CN" altLang="en-US" sz="1800" dirty="0"/>
              <a:t>自动转移内部过载请求（用户无感</a:t>
            </a:r>
            <a:r>
              <a:rPr kumimoji="1" lang="zh-CN" altLang="en-US" sz="1800" dirty="0" smtClean="0"/>
              <a:t>）</a:t>
            </a:r>
            <a:endParaRPr kumimoji="1" lang="zh-CN" altLang="en-US" sz="1800" dirty="0"/>
          </a:p>
          <a:p>
            <a:pPr marL="0" indent="0">
              <a:buNone/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767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默认设计模板">
  <a:themeElements>
    <a:clrScheme name="百度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0000"/>
      </a:accent2>
      <a:accent3>
        <a:srgbClr val="7F7F7F"/>
      </a:accent3>
      <a:accent4>
        <a:srgbClr val="00B050"/>
      </a:accent4>
      <a:accent5>
        <a:srgbClr val="FEB2FF"/>
      </a:accent5>
      <a:accent6>
        <a:srgbClr val="F79646"/>
      </a:accent6>
      <a:hlink>
        <a:srgbClr val="0000FF"/>
      </a:hlink>
      <a:folHlink>
        <a:srgbClr val="800080"/>
      </a:folHlink>
    </a:clrScheme>
    <a:fontScheme name="百度">
      <a:majorFont>
        <a:latin typeface="Britannic Bold"/>
        <a:ea typeface="微软雅黑"/>
        <a:cs typeface=""/>
      </a:majorFont>
      <a:minorFont>
        <a:latin typeface="Britannic 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默认设计模板">
  <a:themeElements>
    <a:clrScheme name="凤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默认设计模板">
      <a:majorFont>
        <a:latin typeface="Arial"/>
        <a:ea typeface="华文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28879</TotalTime>
  <Words>1202</Words>
  <Application>Microsoft Macintosh PowerPoint</Application>
  <PresentationFormat>自定义</PresentationFormat>
  <Paragraphs>235</Paragraphs>
  <Slides>18</Slides>
  <Notes>10</Notes>
  <HiddenSlides>2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默认设计模板</vt:lpstr>
      <vt:lpstr>2_默认设计模板</vt:lpstr>
      <vt:lpstr>1_默认设计模板</vt:lpstr>
      <vt:lpstr>自定义设计方案</vt:lpstr>
      <vt:lpstr>think-cell Slide</vt:lpstr>
      <vt:lpstr>申请T5述职报告</vt:lpstr>
      <vt:lpstr>自我介绍</vt:lpstr>
      <vt:lpstr>个人主要项目</vt:lpstr>
      <vt:lpstr>百度开放云全景—打造百度企业级服务能力的品牌</vt:lpstr>
      <vt:lpstr>业务成绩—媒体云：对内支撑公司重点业务发展</vt:lpstr>
      <vt:lpstr>业务成绩—媒体云：对内支撑公司重点业务发展</vt:lpstr>
      <vt:lpstr>项目背景—分发是搭建媒体云服务平台的重要一环</vt:lpstr>
      <vt:lpstr>项目背景—设计基于RTMP协议的低延迟流媒体CDN</vt:lpstr>
      <vt:lpstr>流媒体CDN-节点内部负载均衡&amp;压力控制实现 </vt:lpstr>
      <vt:lpstr>流媒体CDN-节点内部负载均衡&amp;压力控制实现 </vt:lpstr>
      <vt:lpstr>流媒体CDN-全局调度&amp;负载均衡实现低延迟与可扩展</vt:lpstr>
      <vt:lpstr>流媒体CDN-实现低延迟，高并发，可扩展的架构方案</vt:lpstr>
      <vt:lpstr>流媒体CDN-收益</vt:lpstr>
      <vt:lpstr>项目背景</vt:lpstr>
      <vt:lpstr>PowerPoint 演示文稿</vt:lpstr>
      <vt:lpstr>无线LP页面特征分析体系建设成果</vt:lpstr>
      <vt:lpstr>成长点与创新</vt:lpstr>
      <vt:lpstr>PowerPoint 演示文稿</vt:lpstr>
    </vt:vector>
  </TitlesOfParts>
  <Company>baidu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gengjiao</dc:creator>
  <cp:lastModifiedBy>dapeng hu</cp:lastModifiedBy>
  <cp:revision>3452</cp:revision>
  <dcterms:created xsi:type="dcterms:W3CDTF">2010-06-01T10:09:31Z</dcterms:created>
  <dcterms:modified xsi:type="dcterms:W3CDTF">2016-01-19T03:38:45Z</dcterms:modified>
</cp:coreProperties>
</file>